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4" r:id="rId1"/>
  </p:sldMasterIdLst>
  <p:sldIdLst>
    <p:sldId id="257" r:id="rId2"/>
    <p:sldId id="256" r:id="rId3"/>
    <p:sldId id="258" r:id="rId4"/>
    <p:sldId id="262" r:id="rId5"/>
    <p:sldId id="265" r:id="rId6"/>
    <p:sldId id="270" r:id="rId7"/>
    <p:sldId id="271" r:id="rId8"/>
    <p:sldId id="275" r:id="rId9"/>
    <p:sldId id="279" r:id="rId10"/>
    <p:sldId id="277" r:id="rId11"/>
    <p:sldId id="27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4660"/>
  </p:normalViewPr>
  <p:slideViewPr>
    <p:cSldViewPr snapToGrid="0">
      <p:cViewPr>
        <p:scale>
          <a:sx n="100" d="100"/>
          <a:sy n="100" d="100"/>
        </p:scale>
        <p:origin x="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60304-453E-4D6D-9ED1-61BEF8D8B77A}" type="datetimeFigureOut">
              <a:rPr lang="en-US" smtClean="0"/>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319864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60304-453E-4D6D-9ED1-61BEF8D8B77A}" type="datetimeFigureOut">
              <a:rPr lang="en-US" smtClean="0"/>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4180763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60304-453E-4D6D-9ED1-61BEF8D8B77A}" type="datetimeFigureOut">
              <a:rPr lang="en-US" smtClean="0"/>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1721560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60304-453E-4D6D-9ED1-61BEF8D8B77A}" type="datetimeFigureOut">
              <a:rPr lang="en-US" smtClean="0"/>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1709039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60304-453E-4D6D-9ED1-61BEF8D8B77A}" type="datetimeFigureOut">
              <a:rPr lang="en-US" smtClean="0"/>
              <a:t>2/19/2024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131274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60304-453E-4D6D-9ED1-61BEF8D8B77A}" type="datetimeFigureOut">
              <a:rPr lang="en-US" smtClean="0"/>
              <a:t>2/19/2024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3366073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60304-453E-4D6D-9ED1-61BEF8D8B77A}" type="datetimeFigureOut">
              <a:rPr lang="en-US" smtClean="0"/>
              <a:t>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698756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60304-453E-4D6D-9ED1-61BEF8D8B77A}" type="datetimeFigureOut">
              <a:rPr lang="en-US" smtClean="0"/>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957741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60304-453E-4D6D-9ED1-61BEF8D8B77A}" type="datetimeFigureOut">
              <a:rPr lang="en-US" smtClean="0"/>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106494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60304-453E-4D6D-9ED1-61BEF8D8B77A}" type="datetimeFigureOut">
              <a:rPr lang="en-US" smtClean="0"/>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641147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60304-453E-4D6D-9ED1-61BEF8D8B77A}" type="datetimeFigureOut">
              <a:rPr lang="en-US" smtClean="0"/>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274DB-065B-44E6-93A6-792379353151}" type="slidenum">
              <a:rPr lang="en-US" smtClean="0"/>
              <a:t>‹#›</a:t>
            </a:fld>
            <a:endParaRPr lang="en-US"/>
          </a:p>
        </p:txBody>
      </p:sp>
    </p:spTree>
    <p:extLst>
      <p:ext uri="{BB962C8B-B14F-4D97-AF65-F5344CB8AC3E}">
        <p14:creationId xmlns:p14="http://schemas.microsoft.com/office/powerpoint/2010/main" val="4280604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E60304-453E-4D6D-9ED1-61BEF8D8B77A}" type="datetimeFigureOut">
              <a:rPr lang="en-US" smtClean="0"/>
              <a:t>2/19/2024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1274DB-065B-44E6-93A6-792379353151}" type="slidenum">
              <a:rPr lang="en-US" smtClean="0"/>
              <a:t>‹#›</a:t>
            </a:fld>
            <a:endParaRPr lang="en-US"/>
          </a:p>
        </p:txBody>
      </p:sp>
    </p:spTree>
    <p:extLst>
      <p:ext uri="{BB962C8B-B14F-4D97-AF65-F5344CB8AC3E}">
        <p14:creationId xmlns:p14="http://schemas.microsoft.com/office/powerpoint/2010/main" val="351237143"/>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5.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9" name="Content Placeholder 8" descr="A computer screen shot of a city">
            <a:extLst>
              <a:ext uri="{FF2B5EF4-FFF2-40B4-BE49-F238E27FC236}">
                <a16:creationId xmlns:a16="http://schemas.microsoft.com/office/drawing/2014/main" id="{2EFB2877-F4C7-14D0-0C05-C9555E789E74}"/>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t="6896" b="6897"/>
          <a:stretch/>
        </p:blipFill>
        <p:spPr>
          <a:xfrm>
            <a:off x="-1" y="10"/>
            <a:ext cx="12192001" cy="6857990"/>
          </a:xfrm>
          <a:prstGeom prst="rect">
            <a:avLst/>
          </a:prstGeom>
        </p:spPr>
      </p:pic>
      <p:sp>
        <p:nvSpPr>
          <p:cNvPr id="2" name="Title 1">
            <a:extLst>
              <a:ext uri="{FF2B5EF4-FFF2-40B4-BE49-F238E27FC236}">
                <a16:creationId xmlns:a16="http://schemas.microsoft.com/office/drawing/2014/main" id="{4D8BC2EB-4B16-22A6-20D6-872994084400}"/>
              </a:ext>
            </a:extLst>
          </p:cNvPr>
          <p:cNvSpPr>
            <a:spLocks noGrp="1"/>
          </p:cNvSpPr>
          <p:nvPr>
            <p:ph type="title"/>
          </p:nvPr>
        </p:nvSpPr>
        <p:spPr>
          <a:xfrm>
            <a:off x="1198181" y="1122363"/>
            <a:ext cx="9795637" cy="2220774"/>
          </a:xfrm>
          <a:prstGeom prst="ellipse">
            <a:avLst/>
          </a:prstGeom>
        </p:spPr>
        <p:txBody>
          <a:bodyPr vert="horz" lIns="91440" tIns="45720" rIns="91440" bIns="45720" rtlCol="0" anchor="b">
            <a:normAutofit/>
          </a:bodyPr>
          <a:lstStyle/>
          <a:p>
            <a:pPr algn="ctr"/>
            <a:r>
              <a:rPr lang="en-US" sz="2900">
                <a:solidFill>
                  <a:srgbClr val="000000"/>
                </a:solidFill>
              </a:rPr>
              <a:t>     </a:t>
            </a:r>
            <a:br>
              <a:rPr lang="en-US" sz="2900">
                <a:solidFill>
                  <a:srgbClr val="000000"/>
                </a:solidFill>
              </a:rPr>
            </a:br>
            <a:r>
              <a:rPr lang="en-US" sz="2900" b="1">
                <a:solidFill>
                  <a:srgbClr val="000000"/>
                </a:solidFill>
              </a:rPr>
              <a:t>Cisco Packet Tracer</a:t>
            </a:r>
            <a:r>
              <a:rPr lang="en-US" sz="2900">
                <a:solidFill>
                  <a:srgbClr val="000000"/>
                </a:solidFill>
              </a:rPr>
              <a:t>: Investigating Three Exploitable Vulnerabilities by Threat Actors</a:t>
            </a:r>
          </a:p>
        </p:txBody>
      </p:sp>
    </p:spTree>
    <p:extLst>
      <p:ext uri="{BB962C8B-B14F-4D97-AF65-F5344CB8AC3E}">
        <p14:creationId xmlns:p14="http://schemas.microsoft.com/office/powerpoint/2010/main" val="293918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13CD7-4F0F-977B-7175-9767CD5B7F51}"/>
              </a:ext>
            </a:extLst>
          </p:cNvPr>
          <p:cNvSpPr>
            <a:spLocks noGrp="1"/>
          </p:cNvSpPr>
          <p:nvPr>
            <p:ph type="ctrTitle"/>
          </p:nvPr>
        </p:nvSpPr>
        <p:spPr>
          <a:xfrm>
            <a:off x="615820" y="609600"/>
            <a:ext cx="4332368" cy="1330839"/>
          </a:xfrm>
        </p:spPr>
        <p:txBody>
          <a:bodyPr vert="horz" lIns="91440" tIns="45720" rIns="91440" bIns="45720" rtlCol="0" anchor="ctr">
            <a:normAutofit/>
          </a:bodyPr>
          <a:lstStyle/>
          <a:p>
            <a:pPr algn="l"/>
            <a:r>
              <a:rPr lang="en-US" sz="4400" kern="1200" dirty="0">
                <a:latin typeface="+mj-lt"/>
                <a:ea typeface="+mj-ea"/>
                <a:cs typeface="+mj-cs"/>
              </a:rPr>
              <a:t>Investigate a Threat Landscape</a:t>
            </a:r>
            <a:endParaRPr lang="en-US" sz="4400" dirty="0"/>
          </a:p>
        </p:txBody>
      </p:sp>
      <p:sp>
        <p:nvSpPr>
          <p:cNvPr id="3" name="Subtitle 2">
            <a:extLst>
              <a:ext uri="{FF2B5EF4-FFF2-40B4-BE49-F238E27FC236}">
                <a16:creationId xmlns:a16="http://schemas.microsoft.com/office/drawing/2014/main" id="{5C35072E-B666-A969-480C-37D7FE834940}"/>
              </a:ext>
            </a:extLst>
          </p:cNvPr>
          <p:cNvSpPr>
            <a:spLocks noGrp="1"/>
          </p:cNvSpPr>
          <p:nvPr>
            <p:ph type="subTitle" idx="1"/>
          </p:nvPr>
        </p:nvSpPr>
        <p:spPr>
          <a:xfrm>
            <a:off x="266700" y="2194102"/>
            <a:ext cx="4572000" cy="3908586"/>
          </a:xfrm>
        </p:spPr>
        <p:txBody>
          <a:bodyPr vert="horz" lIns="91440" tIns="45720" rIns="91440" bIns="45720" rtlCol="0">
            <a:normAutofit/>
          </a:bodyPr>
          <a:lstStyle/>
          <a:p>
            <a:pPr marL="114300" indent="-342900" algn="l">
              <a:buFont typeface="Wingdings" panose="05000000000000000000" pitchFamily="2" charset="2"/>
              <a:buChar char="v"/>
            </a:pPr>
            <a:r>
              <a:rPr lang="en-US" sz="2000" dirty="0"/>
              <a:t> Objectives:</a:t>
            </a:r>
          </a:p>
          <a:p>
            <a:pPr marL="114300" indent="-342900" algn="l">
              <a:buFont typeface="Wingdings" panose="05000000000000000000" pitchFamily="2" charset="2"/>
              <a:buChar char="v"/>
            </a:pPr>
            <a:r>
              <a:rPr lang="en-US" sz="2000" dirty="0"/>
              <a:t>Investigate a Network Configuration Vulnerability</a:t>
            </a:r>
          </a:p>
          <a:p>
            <a:pPr marL="114300" indent="-342900" algn="l">
              <a:buFont typeface="Wingdings" panose="05000000000000000000" pitchFamily="2" charset="2"/>
              <a:buChar char="v"/>
            </a:pPr>
            <a:r>
              <a:rPr lang="en-US" sz="2000" dirty="0"/>
              <a:t>Investigate a Phishing Malware Vulnerability</a:t>
            </a:r>
          </a:p>
          <a:p>
            <a:pPr marL="114300" indent="-342900" algn="l">
              <a:buFont typeface="Wingdings" panose="05000000000000000000" pitchFamily="2" charset="2"/>
              <a:buChar char="v"/>
            </a:pPr>
            <a:r>
              <a:rPr lang="en-US" sz="2000" dirty="0"/>
              <a:t>Investigate a Wireless Network and DNS Vulnerability</a:t>
            </a:r>
          </a:p>
        </p:txBody>
      </p:sp>
      <p:pic>
        <p:nvPicPr>
          <p:cNvPr id="5" name="Picture 4" descr="A computer screen shot of a city&#10;&#10;Description automatically generated">
            <a:extLst>
              <a:ext uri="{FF2B5EF4-FFF2-40B4-BE49-F238E27FC236}">
                <a16:creationId xmlns:a16="http://schemas.microsoft.com/office/drawing/2014/main" id="{19D2407D-85E3-5BF9-2BFE-474DBE930173}"/>
              </a:ext>
            </a:extLst>
          </p:cNvPr>
          <p:cNvPicPr>
            <a:picLocks noChangeAspect="1"/>
          </p:cNvPicPr>
          <p:nvPr/>
        </p:nvPicPr>
        <p:blipFill rotWithShape="1">
          <a:blip r:embed="rId2">
            <a:extLst>
              <a:ext uri="{28A0092B-C50C-407E-A947-70E740481C1C}">
                <a14:useLocalDpi xmlns:a14="http://schemas.microsoft.com/office/drawing/2010/main" val="0"/>
              </a:ext>
            </a:extLst>
          </a:blip>
          <a:srcRect l="15262" r="15818" b="1"/>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1632425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D086A-41ED-45EC-E704-0AC842AE2250}"/>
              </a:ext>
            </a:extLst>
          </p:cNvPr>
          <p:cNvSpPr>
            <a:spLocks noGrp="1"/>
          </p:cNvSpPr>
          <p:nvPr>
            <p:ph type="title"/>
          </p:nvPr>
        </p:nvSpPr>
        <p:spPr>
          <a:xfrm>
            <a:off x="6200775" y="640080"/>
            <a:ext cx="6153150" cy="2189607"/>
          </a:xfrm>
          <a:prstGeom prst="ellipse">
            <a:avLst/>
          </a:prstGeom>
        </p:spPr>
        <p:txBody>
          <a:bodyPr vert="horz" lIns="91440" tIns="45720" rIns="91440" bIns="45720" rtlCol="0" anchor="b">
            <a:normAutofit fontScale="90000"/>
          </a:bodyPr>
          <a:lstStyle/>
          <a:p>
            <a:r>
              <a:rPr lang="en-US" sz="3800" dirty="0"/>
              <a:t> Investigating a   Network Configuration Vulnerability</a:t>
            </a:r>
          </a:p>
        </p:txBody>
      </p:sp>
      <p:sp>
        <p:nvSpPr>
          <p:cNvPr id="6" name="Text Placeholder 5">
            <a:extLst>
              <a:ext uri="{FF2B5EF4-FFF2-40B4-BE49-F238E27FC236}">
                <a16:creationId xmlns:a16="http://schemas.microsoft.com/office/drawing/2014/main" id="{75D8C729-8DC3-FE64-AD1D-224D1CA6B048}"/>
              </a:ext>
            </a:extLst>
          </p:cNvPr>
          <p:cNvSpPr>
            <a:spLocks noGrp="1"/>
          </p:cNvSpPr>
          <p:nvPr>
            <p:ph type="body" idx="1"/>
          </p:nvPr>
        </p:nvSpPr>
        <p:spPr>
          <a:xfrm>
            <a:off x="6553200" y="2980563"/>
            <a:ext cx="5186465" cy="2660470"/>
          </a:xfrm>
        </p:spPr>
        <p:txBody>
          <a:bodyPr vert="horz" lIns="91440" tIns="45720" rIns="91440" bIns="45720" rtlCol="0">
            <a:normAutofit/>
          </a:bodyPr>
          <a:lstStyle/>
          <a:p>
            <a:endParaRPr lang="en-US" sz="800" i="0" cap="all" dirty="0">
              <a:solidFill>
                <a:schemeClr val="tx1"/>
              </a:solidFill>
            </a:endParaRPr>
          </a:p>
          <a:p>
            <a:endParaRPr lang="en-US" sz="800" cap="all" dirty="0">
              <a:solidFill>
                <a:schemeClr val="tx1"/>
              </a:solidFill>
            </a:endParaRPr>
          </a:p>
          <a:p>
            <a:endParaRPr lang="en-US" sz="800" i="0" cap="all" dirty="0">
              <a:solidFill>
                <a:schemeClr val="tx1"/>
              </a:solidFill>
            </a:endParaRPr>
          </a:p>
          <a:p>
            <a:pPr marL="0" marR="0">
              <a:lnSpc>
                <a:spcPct val="107000"/>
              </a:lnSpc>
              <a:spcBef>
                <a:spcPts val="0"/>
              </a:spcBef>
              <a:spcAft>
                <a:spcPts val="800"/>
              </a:spcAft>
            </a:pPr>
            <a:r>
              <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Using a Guest Network to Gain Access to Other Devices: A Two-Step Process</a:t>
            </a:r>
          </a:p>
          <a:p>
            <a:pPr marL="342900" marR="0" indent="-342900">
              <a:lnSpc>
                <a:spcPct val="107000"/>
              </a:lnSpc>
              <a:spcBef>
                <a:spcPts val="0"/>
              </a:spcBef>
              <a:spcAft>
                <a:spcPts val="800"/>
              </a:spcAft>
              <a:buFont typeface="+mj-lt"/>
              <a:buAutoNum type="arabicPeriod"/>
            </a:pPr>
            <a:r>
              <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Locate a Smart Phone Outside of the Home Network</a:t>
            </a:r>
          </a:p>
          <a:p>
            <a:pPr marL="342900" marR="0" indent="-342900">
              <a:lnSpc>
                <a:spcPct val="107000"/>
              </a:lnSpc>
              <a:spcBef>
                <a:spcPts val="0"/>
              </a:spcBef>
              <a:spcAft>
                <a:spcPts val="800"/>
              </a:spcAft>
              <a:buFont typeface="+mj-lt"/>
              <a:buAutoNum type="arabicPeriod"/>
            </a:pPr>
            <a:r>
              <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On Command Prompt, Ping the IP Address 192.168.100.101</a:t>
            </a:r>
          </a:p>
        </p:txBody>
      </p:sp>
      <p:pic>
        <p:nvPicPr>
          <p:cNvPr id="5" name="Content Placeholder 4" descr="A screenshot of a computer&#10;&#10;Description automatically generated">
            <a:extLst>
              <a:ext uri="{FF2B5EF4-FFF2-40B4-BE49-F238E27FC236}">
                <a16:creationId xmlns:a16="http://schemas.microsoft.com/office/drawing/2014/main" id="{9AC96D2F-B246-7740-892B-F6E1E1A89E5A}"/>
              </a:ext>
            </a:extLst>
          </p:cNvPr>
          <p:cNvPicPr>
            <a:picLocks noChangeAspect="1"/>
          </p:cNvPicPr>
          <p:nvPr/>
        </p:nvPicPr>
        <p:blipFill rotWithShape="1">
          <a:blip r:embed="rId2">
            <a:extLst>
              <a:ext uri="{28A0092B-C50C-407E-A947-70E740481C1C}">
                <a14:useLocalDpi xmlns:a14="http://schemas.microsoft.com/office/drawing/2010/main" val="0"/>
              </a:ext>
            </a:extLst>
          </a:blip>
          <a:srcRect r="837" b="4"/>
          <a:stretch/>
        </p:blipFill>
        <p:spPr>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Tree>
    <p:extLst>
      <p:ext uri="{BB962C8B-B14F-4D97-AF65-F5344CB8AC3E}">
        <p14:creationId xmlns:p14="http://schemas.microsoft.com/office/powerpoint/2010/main" val="2779811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7435AE-11B6-2573-6DC6-5C56C6C075B2}"/>
              </a:ext>
            </a:extLst>
          </p:cNvPr>
          <p:cNvSpPr>
            <a:spLocks noGrp="1"/>
          </p:cNvSpPr>
          <p:nvPr>
            <p:ph type="title"/>
          </p:nvPr>
        </p:nvSpPr>
        <p:spPr>
          <a:xfrm>
            <a:off x="350520" y="173736"/>
            <a:ext cx="8587740" cy="1197869"/>
          </a:xfrm>
        </p:spPr>
        <p:txBody>
          <a:bodyPr vert="horz" lIns="91440" tIns="45720" rIns="91440" bIns="45720" rtlCol="0" anchor="b">
            <a:normAutofit/>
          </a:bodyPr>
          <a:lstStyle/>
          <a:p>
            <a:r>
              <a:rPr lang="en-US" sz="3000" kern="1200">
                <a:solidFill>
                  <a:schemeClr val="tx1"/>
                </a:solidFill>
                <a:latin typeface="+mj-lt"/>
                <a:ea typeface="+mj-ea"/>
                <a:cs typeface="+mj-cs"/>
              </a:rPr>
              <a:t>Exploring  the Home network to identify the  vulnerability</a:t>
            </a:r>
            <a:endParaRPr lang="en-US" sz="3000" kern="1200" dirty="0">
              <a:solidFill>
                <a:schemeClr val="tx1"/>
              </a:solidFill>
              <a:latin typeface="+mj-lt"/>
              <a:ea typeface="+mj-ea"/>
              <a:cs typeface="+mj-cs"/>
            </a:endParaRPr>
          </a:p>
        </p:txBody>
      </p:sp>
      <p:sp>
        <p:nvSpPr>
          <p:cNvPr id="16"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CA209AF6-8022-84FC-711C-36C254715990}"/>
              </a:ext>
            </a:extLst>
          </p:cNvPr>
          <p:cNvSpPr>
            <a:spLocks noGrp="1"/>
          </p:cNvSpPr>
          <p:nvPr>
            <p:ph type="body" idx="1"/>
          </p:nvPr>
        </p:nvSpPr>
        <p:spPr>
          <a:xfrm>
            <a:off x="630936" y="2807208"/>
            <a:ext cx="3429000" cy="3410712"/>
          </a:xfrm>
        </p:spPr>
        <p:txBody>
          <a:bodyPr vert="horz" lIns="91440" tIns="45720" rIns="91440" bIns="45720" rtlCol="0" anchor="t">
            <a:normAutofit/>
          </a:bodyPr>
          <a:lstStyle/>
          <a:p>
            <a:r>
              <a:rPr lang="en-US" sz="1600"/>
              <a:t>Accessing the Home Office PC</a:t>
            </a:r>
          </a:p>
          <a:p>
            <a:r>
              <a:rPr lang="en-US" sz="1200"/>
              <a:t>1. Navigate by clicking on Home, then select Home Office PC.</a:t>
            </a:r>
          </a:p>
          <a:p>
            <a:pPr marL="342900" indent="-228600">
              <a:buFont typeface="Arial" panose="020B0604020202020204" pitchFamily="34" charset="0"/>
              <a:buChar char="•"/>
            </a:pPr>
            <a:r>
              <a:rPr lang="en-US" sz="1200"/>
              <a:t>Go to the Desktop tab.</a:t>
            </a:r>
          </a:p>
          <a:p>
            <a:pPr marL="342900" indent="-228600">
              <a:buFont typeface="Arial" panose="020B0604020202020204" pitchFamily="34" charset="0"/>
              <a:buChar char="•"/>
            </a:pPr>
            <a:r>
              <a:rPr lang="en-US" sz="1200"/>
              <a:t>Open Command Prompt.</a:t>
            </a:r>
          </a:p>
          <a:p>
            <a:pPr marL="342900" indent="-228600">
              <a:buFont typeface="Arial" panose="020B0604020202020204" pitchFamily="34" charset="0"/>
              <a:buChar char="•"/>
            </a:pPr>
            <a:r>
              <a:rPr lang="en-US" sz="1200"/>
              <a:t>Identifying the Default Gateway IP Address</a:t>
            </a:r>
          </a:p>
          <a:p>
            <a:r>
              <a:rPr lang="en-US" sz="1200"/>
              <a:t>2. At the command prompt, enter the command ipconfig.</a:t>
            </a:r>
          </a:p>
          <a:p>
            <a:pPr marL="342900" indent="-228600">
              <a:buFont typeface="Arial" panose="020B0604020202020204" pitchFamily="34" charset="0"/>
              <a:buChar char="•"/>
            </a:pPr>
            <a:r>
              <a:rPr lang="en-US" sz="1200"/>
              <a:t>Locate the Default Gateway to find the IP address of the Home Wireless Router.</a:t>
            </a:r>
            <a:endParaRPr lang="en-US" sz="1200" dirty="0"/>
          </a:p>
        </p:txBody>
      </p:sp>
      <p:pic>
        <p:nvPicPr>
          <p:cNvPr id="5" name="Content Placeholder 4" descr="A screenshot of a computer&#10;&#10;Description automatically generated">
            <a:extLst>
              <a:ext uri="{FF2B5EF4-FFF2-40B4-BE49-F238E27FC236}">
                <a16:creationId xmlns:a16="http://schemas.microsoft.com/office/drawing/2014/main" id="{CBB947CE-1155-5E61-C3AB-DA816C4C8B4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54296" y="1659921"/>
            <a:ext cx="6903720" cy="3538157"/>
          </a:xfrm>
          <a:prstGeom prst="rect">
            <a:avLst/>
          </a:prstGeom>
        </p:spPr>
      </p:pic>
    </p:spTree>
    <p:extLst>
      <p:ext uri="{BB962C8B-B14F-4D97-AF65-F5344CB8AC3E}">
        <p14:creationId xmlns:p14="http://schemas.microsoft.com/office/powerpoint/2010/main" val="2048258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EE1E3-ABA3-45AB-0C53-0653018AABDB}"/>
              </a:ext>
            </a:extLst>
          </p:cNvPr>
          <p:cNvSpPr>
            <a:spLocks noGrp="1"/>
          </p:cNvSpPr>
          <p:nvPr>
            <p:ph type="title"/>
          </p:nvPr>
        </p:nvSpPr>
        <p:spPr>
          <a:xfrm>
            <a:off x="569167" y="93306"/>
            <a:ext cx="10636898" cy="1604865"/>
          </a:xfrm>
        </p:spPr>
        <p:txBody>
          <a:bodyPr>
            <a:normAutofit fontScale="90000"/>
          </a:bodyPr>
          <a:lstStyle/>
          <a:p>
            <a:r>
              <a:rPr kumimoji="0" lang="en-US" altLang="en-US" sz="4400" b="0" i="0" u="none" strike="noStrike" cap="none" normalizeH="0" baseline="0" dirty="0">
                <a:ln>
                  <a:noFill/>
                </a:ln>
                <a:solidFill>
                  <a:schemeClr val="tx1"/>
                </a:solidFill>
                <a:effectLst/>
                <a:latin typeface="Arial" panose="020B0604020202020204" pitchFamily="34" charset="0"/>
              </a:rPr>
              <a:t>Identifying Vulnerabilities in Home Network Security</a:t>
            </a:r>
            <a:br>
              <a:rPr kumimoji="0" lang="en-US" altLang="en-US" sz="4400" b="0" i="0" u="none" strike="noStrike" cap="none" normalizeH="0" baseline="0" dirty="0">
                <a:ln>
                  <a:noFill/>
                </a:ln>
                <a:solidFill>
                  <a:schemeClr val="tx1"/>
                </a:solidFill>
                <a:effectLst/>
                <a:latin typeface="Arial" panose="020B0604020202020204" pitchFamily="34" charset="0"/>
              </a:rPr>
            </a:br>
            <a:r>
              <a:rPr lang="en-US" dirty="0"/>
              <a:t>.</a:t>
            </a:r>
          </a:p>
        </p:txBody>
      </p:sp>
      <p:pic>
        <p:nvPicPr>
          <p:cNvPr id="35" name="Content Placeholder 34" descr="A screenshot of a computer&#10;&#10;Description automatically generated">
            <a:extLst>
              <a:ext uri="{FF2B5EF4-FFF2-40B4-BE49-F238E27FC236}">
                <a16:creationId xmlns:a16="http://schemas.microsoft.com/office/drawing/2014/main" id="{31FBE529-81C8-A146-D9CF-95FAC6EB00F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2165" y="3756660"/>
            <a:ext cx="5181600" cy="3008034"/>
          </a:xfrm>
        </p:spPr>
      </p:pic>
      <p:sp>
        <p:nvSpPr>
          <p:cNvPr id="7" name="Rectangle 1">
            <a:extLst>
              <a:ext uri="{FF2B5EF4-FFF2-40B4-BE49-F238E27FC236}">
                <a16:creationId xmlns:a16="http://schemas.microsoft.com/office/drawing/2014/main" id="{E35565B2-42C8-C3E7-1C9F-A8B74D318C97}"/>
              </a:ext>
            </a:extLst>
          </p:cNvPr>
          <p:cNvSpPr>
            <a:spLocks noGrp="1" noChangeArrowheads="1"/>
          </p:cNvSpPr>
          <p:nvPr>
            <p:ph sz="half" idx="2"/>
          </p:nvPr>
        </p:nvSpPr>
        <p:spPr bwMode="auto">
          <a:xfrm flipH="1">
            <a:off x="5740848" y="2027882"/>
            <a:ext cx="5358882" cy="427860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 1. Accessing Router Configuration via Web Browser</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en-US" altLang="en-US" sz="1200" b="0" i="0" u="none" strike="noStrike" cap="none" normalizeH="0" baseline="0" dirty="0">
                <a:ln>
                  <a:noFill/>
                </a:ln>
                <a:solidFill>
                  <a:schemeClr val="tx1"/>
                </a:solidFill>
                <a:effectLst/>
                <a:latin typeface="Arial" panose="020B0604020202020204" pitchFamily="34" charset="0"/>
              </a:rPr>
              <a:t>Close the Command Prompt.</a:t>
            </a:r>
          </a:p>
          <a:p>
            <a:pPr eaLnBrk="0" fontAlgn="base" hangingPunct="0">
              <a:lnSpc>
                <a:spcPct val="100000"/>
              </a:lnSpc>
              <a:spcBef>
                <a:spcPct val="0"/>
              </a:spcBef>
              <a:spcAft>
                <a:spcPct val="0"/>
              </a:spcAft>
            </a:pPr>
            <a:r>
              <a:rPr kumimoji="0" lang="en-US" altLang="en-US" sz="1200" b="0" i="0" u="none" strike="noStrike" cap="none" normalizeH="0" baseline="0" dirty="0">
                <a:ln>
                  <a:noFill/>
                </a:ln>
                <a:solidFill>
                  <a:schemeClr val="tx1"/>
                </a:solidFill>
                <a:effectLst/>
                <a:latin typeface="Arial" panose="020B0604020202020204" pitchFamily="34" charset="0"/>
              </a:rPr>
              <a:t>Open the Web Browser and enter the default gateway IP address.</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  2. Logging into the Home Wireless Router</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en-US" altLang="en-US" sz="1200" b="0" i="0" u="none" strike="noStrike" cap="none" normalizeH="0" baseline="0" dirty="0">
                <a:ln>
                  <a:noFill/>
                </a:ln>
                <a:solidFill>
                  <a:schemeClr val="tx1"/>
                </a:solidFill>
                <a:effectLst/>
                <a:latin typeface="Arial" panose="020B0604020202020204" pitchFamily="34" charset="0"/>
              </a:rPr>
              <a:t>Use admin as both the username and password to log in.</a:t>
            </a:r>
          </a:p>
          <a:p>
            <a:pPr eaLnBrk="0" fontAlgn="base" hangingPunct="0">
              <a:lnSpc>
                <a:spcPct val="100000"/>
              </a:lnSpc>
              <a:spcBef>
                <a:spcPct val="0"/>
              </a:spcBef>
              <a:spcAft>
                <a:spcPct val="0"/>
              </a:spcAft>
            </a:pP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 3. Inspecting Wireless Security Settings</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en-US" altLang="en-US" sz="1200" b="0" i="0" u="none" strike="noStrike" cap="none" normalizeH="0" baseline="0" dirty="0">
                <a:ln>
                  <a:noFill/>
                </a:ln>
                <a:solidFill>
                  <a:schemeClr val="tx1"/>
                </a:solidFill>
                <a:effectLst/>
                <a:latin typeface="Arial" panose="020B0604020202020204" pitchFamily="34" charset="0"/>
              </a:rPr>
              <a:t>Navigate to Wireless &gt; Wireless Security.</a:t>
            </a:r>
          </a:p>
          <a:p>
            <a:pPr eaLnBrk="0" fontAlgn="base" hangingPunct="0">
              <a:lnSpc>
                <a:spcPct val="100000"/>
              </a:lnSpc>
              <a:spcBef>
                <a:spcPct val="0"/>
              </a:spcBef>
              <a:spcAft>
                <a:spcPct val="0"/>
              </a:spcAft>
            </a:pPr>
            <a:r>
              <a:rPr kumimoji="0" lang="en-US" altLang="en-US" sz="1200" b="0" i="0" u="none" strike="noStrike" cap="none" normalizeH="0" baseline="0" dirty="0">
                <a:ln>
                  <a:noFill/>
                </a:ln>
                <a:solidFill>
                  <a:schemeClr val="tx1"/>
                </a:solidFill>
                <a:effectLst/>
                <a:latin typeface="Arial" panose="020B0604020202020204" pitchFamily="34" charset="0"/>
              </a:rPr>
              <a:t>Examine the Basic Wireless Settings for the three radios in the wireless router.</a:t>
            </a:r>
          </a:p>
          <a:p>
            <a:pPr eaLnBrk="0" fontAlgn="base" hangingPunct="0">
              <a:lnSpc>
                <a:spcPct val="100000"/>
              </a:lnSpc>
              <a:spcBef>
                <a:spcPct val="0"/>
              </a:spcBef>
              <a:spcAft>
                <a:spcPct val="0"/>
              </a:spcAft>
            </a:pP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4. Reviewing Wireless Security Submenu</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en-US" altLang="en-US" sz="1200" i="0" u="none" strike="noStrike" cap="none" normalizeH="0" baseline="0" dirty="0">
                <a:ln>
                  <a:noFill/>
                </a:ln>
                <a:solidFill>
                  <a:schemeClr val="tx1"/>
                </a:solidFill>
                <a:effectLst/>
                <a:latin typeface="Arial" panose="020B0604020202020204" pitchFamily="34" charset="0"/>
              </a:rPr>
              <a:t>Select the Wireless Security submenu to review detailed security settings</a:t>
            </a:r>
            <a:r>
              <a:rPr kumimoji="0" lang="en-US" altLang="en-US" sz="1200" b="0" i="0" u="none" strike="noStrike" cap="none" normalizeH="0" baseline="0" dirty="0">
                <a:ln>
                  <a:noFill/>
                </a:ln>
                <a:solidFill>
                  <a:schemeClr val="tx1"/>
                </a:solidFill>
                <a:effectLst/>
                <a:latin typeface="Arial" panose="020B0604020202020204" pitchFamily="34" charset="0"/>
              </a:rPr>
              <a:t>.</a:t>
            </a:r>
          </a:p>
          <a:p>
            <a:pPr eaLnBrk="0" fontAlgn="base" hangingPunct="0">
              <a:lnSpc>
                <a:spcPct val="100000"/>
              </a:lnSpc>
              <a:spcBef>
                <a:spcPct val="0"/>
              </a:spcBef>
              <a:spcAft>
                <a:spcPct val="0"/>
              </a:spcAft>
            </a:pP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5. Investigating Unauthorized Access</a:t>
            </a:r>
          </a:p>
          <a:p>
            <a:pPr eaLnBrk="0" fontAlgn="base" hangingPunct="0">
              <a:lnSpc>
                <a:spcPct val="100000"/>
              </a:lnSpc>
              <a:spcBef>
                <a:spcPct val="0"/>
              </a:spcBef>
              <a:spcAft>
                <a:spcPct val="0"/>
              </a:spcAft>
            </a:pPr>
            <a:r>
              <a:rPr kumimoji="0" lang="en-US" altLang="en-US" sz="1200" b="0" i="0" u="none" strike="noStrike" cap="none" normalizeH="0" baseline="0" dirty="0">
                <a:ln>
                  <a:noFill/>
                </a:ln>
                <a:solidFill>
                  <a:schemeClr val="tx1"/>
                </a:solidFill>
                <a:effectLst/>
                <a:latin typeface="Arial" panose="020B0604020202020204" pitchFamily="34" charset="0"/>
              </a:rPr>
              <a:t>Note that Smartphone 3 accessed the network externally without login credentials.</a:t>
            </a:r>
          </a:p>
          <a:p>
            <a:pPr marR="0" lvl="0" algn="l" defTabSz="914400" rtl="0" eaLnBrk="0" fontAlgn="base" latinLnBrk="0" hangingPunct="0">
              <a:lnSpc>
                <a:spcPct val="100000"/>
              </a:lnSpc>
              <a:spcBef>
                <a:spcPct val="0"/>
              </a:spcBef>
              <a:spcAft>
                <a:spcPct val="0"/>
              </a:spcAft>
              <a:buClrTx/>
              <a:buSzTx/>
              <a:tabLst/>
            </a:pPr>
            <a:r>
              <a:rPr kumimoji="0" lang="en-US" altLang="en-US" sz="1200" b="0" i="0" u="none" strike="noStrike" cap="none" normalizeH="0" baseline="0" dirty="0">
                <a:ln>
                  <a:noFill/>
                </a:ln>
                <a:solidFill>
                  <a:schemeClr val="tx1"/>
                </a:solidFill>
                <a:effectLst/>
                <a:latin typeface="Arial" panose="020B0604020202020204" pitchFamily="34" charset="0"/>
              </a:rPr>
              <a:t>Go to the Guest Network submenu to investigate the security configurations.</a:t>
            </a:r>
          </a:p>
        </p:txBody>
      </p:sp>
      <p:pic>
        <p:nvPicPr>
          <p:cNvPr id="9" name="Picture 8">
            <a:extLst>
              <a:ext uri="{FF2B5EF4-FFF2-40B4-BE49-F238E27FC236}">
                <a16:creationId xmlns:a16="http://schemas.microsoft.com/office/drawing/2014/main" id="{ED340871-9463-9C2A-9651-740C34DCA52E}"/>
              </a:ext>
            </a:extLst>
          </p:cNvPr>
          <p:cNvPicPr>
            <a:picLocks noChangeAspect="1"/>
          </p:cNvPicPr>
          <p:nvPr/>
        </p:nvPicPr>
        <p:blipFill>
          <a:blip r:embed="rId3"/>
          <a:stretch>
            <a:fillRect/>
          </a:stretch>
        </p:blipFill>
        <p:spPr>
          <a:xfrm>
            <a:off x="362165" y="1476375"/>
            <a:ext cx="5272348" cy="2428354"/>
          </a:xfrm>
          <a:prstGeom prst="rect">
            <a:avLst/>
          </a:prstGeom>
        </p:spPr>
      </p:pic>
      <p:cxnSp>
        <p:nvCxnSpPr>
          <p:cNvPr id="19" name="Straight Arrow Connector 18">
            <a:extLst>
              <a:ext uri="{FF2B5EF4-FFF2-40B4-BE49-F238E27FC236}">
                <a16:creationId xmlns:a16="http://schemas.microsoft.com/office/drawing/2014/main" id="{3DAC2260-D235-A12A-B2C7-EAC252A3571D}"/>
              </a:ext>
            </a:extLst>
          </p:cNvPr>
          <p:cNvCxnSpPr>
            <a:cxnSpLocks/>
          </p:cNvCxnSpPr>
          <p:nvPr/>
        </p:nvCxnSpPr>
        <p:spPr>
          <a:xfrm flipH="1" flipV="1">
            <a:off x="1257300" y="2095500"/>
            <a:ext cx="982980" cy="24384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A16817B-F68F-A086-26F6-23859AA4945C}"/>
              </a:ext>
            </a:extLst>
          </p:cNvPr>
          <p:cNvCxnSpPr/>
          <p:nvPr/>
        </p:nvCxnSpPr>
        <p:spPr>
          <a:xfrm flipH="1">
            <a:off x="2125980" y="2461260"/>
            <a:ext cx="480060" cy="137160"/>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7EDBD9E-9FD7-C540-F4DC-37D0D5068198}"/>
              </a:ext>
            </a:extLst>
          </p:cNvPr>
          <p:cNvCxnSpPr>
            <a:cxnSpLocks/>
          </p:cNvCxnSpPr>
          <p:nvPr/>
        </p:nvCxnSpPr>
        <p:spPr>
          <a:xfrm flipH="1">
            <a:off x="1668780" y="3904729"/>
            <a:ext cx="1284185" cy="714896"/>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9D0837E-D86C-7D6F-FC4A-0ADDB742A1DE}"/>
              </a:ext>
            </a:extLst>
          </p:cNvPr>
          <p:cNvCxnSpPr>
            <a:cxnSpLocks/>
          </p:cNvCxnSpPr>
          <p:nvPr/>
        </p:nvCxnSpPr>
        <p:spPr>
          <a:xfrm flipH="1">
            <a:off x="2606040" y="4960620"/>
            <a:ext cx="845820" cy="85344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787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3A85A-047B-4F6E-C114-718E37690ACA}"/>
              </a:ext>
            </a:extLst>
          </p:cNvPr>
          <p:cNvSpPr>
            <a:spLocks noGrp="1"/>
          </p:cNvSpPr>
          <p:nvPr>
            <p:ph type="title"/>
          </p:nvPr>
        </p:nvSpPr>
        <p:spPr/>
        <p:txBody>
          <a:bodyPr/>
          <a:lstStyle/>
          <a:p>
            <a:r>
              <a:rPr lang="en-US" dirty="0"/>
              <a:t> Investigating a Phishing Malware Vulnerability</a:t>
            </a:r>
          </a:p>
        </p:txBody>
      </p:sp>
      <p:pic>
        <p:nvPicPr>
          <p:cNvPr id="5" name="Content Placeholder 4" descr="A screenshot of a computer&#10;&#10;Description automatically generated">
            <a:extLst>
              <a:ext uri="{FF2B5EF4-FFF2-40B4-BE49-F238E27FC236}">
                <a16:creationId xmlns:a16="http://schemas.microsoft.com/office/drawing/2014/main" id="{A7F15537-1874-6E85-6E71-7E032EB109E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562600" y="2122445"/>
            <a:ext cx="5181600" cy="2613110"/>
          </a:xfrm>
        </p:spPr>
      </p:pic>
      <p:sp>
        <p:nvSpPr>
          <p:cNvPr id="6" name="Content Placeholder 5">
            <a:extLst>
              <a:ext uri="{FF2B5EF4-FFF2-40B4-BE49-F238E27FC236}">
                <a16:creationId xmlns:a16="http://schemas.microsoft.com/office/drawing/2014/main" id="{053FCA4B-E5A3-543C-CABE-598670785BA0}"/>
              </a:ext>
            </a:extLst>
          </p:cNvPr>
          <p:cNvSpPr>
            <a:spLocks noGrp="1"/>
          </p:cNvSpPr>
          <p:nvPr>
            <p:ph sz="half" idx="2"/>
          </p:nvPr>
        </p:nvSpPr>
        <p:spPr>
          <a:xfrm>
            <a:off x="167640" y="1836420"/>
            <a:ext cx="5181600" cy="4899659"/>
          </a:xfrm>
        </p:spPr>
        <p:txBody>
          <a:bodyPr>
            <a:normAutofit fontScale="70000" lnSpcReduction="20000"/>
          </a:bodyPr>
          <a:lstStyle/>
          <a:p>
            <a:pPr marL="0" marR="0" indent="0">
              <a:lnSpc>
                <a:spcPct val="107000"/>
              </a:lnSpc>
              <a:spcBef>
                <a:spcPts val="0"/>
              </a:spcBef>
              <a:spcAft>
                <a:spcPts val="800"/>
              </a:spcAft>
              <a:buNone/>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Simulating a Phishing Attack</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Crafting and Sending a Phishing Email</a:t>
            </a:r>
          </a:p>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1.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Access the Network</a:t>
            </a:r>
          </a:p>
          <a:p>
            <a:pPr marR="0" lvl="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Navigate to the Cafe network.</a:t>
            </a:r>
          </a:p>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2.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Prepare the Phishing Email</a:t>
            </a:r>
          </a:p>
          <a:p>
            <a:pPr marL="0" marR="0" lvl="0" indent="0">
              <a:lnSpc>
                <a:spcPct val="107000"/>
              </a:lnSpc>
              <a:spcBef>
                <a:spcPts val="0"/>
              </a:spcBef>
              <a:spcAft>
                <a:spcPts val="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Access the Cafe Hacker Laptop and select the Desktop tab.</a:t>
            </a:r>
          </a:p>
          <a:p>
            <a:pPr marL="0" marR="0" lvl="0" indent="0">
              <a:lnSpc>
                <a:spcPct val="107000"/>
              </a:lnSpc>
              <a:spcBef>
                <a:spcPts val="0"/>
              </a:spcBef>
              <a:spcAft>
                <a:spcPts val="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R="0" lvl="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Open Email application.</a:t>
            </a:r>
          </a:p>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3.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Compose the Phishing Email</a:t>
            </a:r>
          </a:p>
          <a:p>
            <a:pPr marR="0" lvl="0">
              <a:lnSpc>
                <a:spcPct val="107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Click Compose to draft a new email.</a:t>
            </a:r>
          </a:p>
          <a:p>
            <a:pPr marR="0" lvl="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Creatively write a phishing email that entices recipients to click on the link pix.example.com.</a:t>
            </a:r>
          </a:p>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4.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Target Email Recipients</a:t>
            </a:r>
          </a:p>
          <a:p>
            <a:pPr marR="0" lvl="0">
              <a:lnSpc>
                <a:spcPct val="107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Address the email to three individuals within the Branch Office network:</a:t>
            </a:r>
          </a:p>
          <a:p>
            <a:pPr marR="0" lvl="0">
              <a:lnSpc>
                <a:spcPct val="107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user1@mail.isp.net</a:t>
            </a:r>
          </a:p>
          <a:p>
            <a:pPr marR="0" lvl="0">
              <a:lnSpc>
                <a:spcPct val="107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user2@mail.isp.net</a:t>
            </a:r>
          </a:p>
          <a:p>
            <a:pPr marR="0" lvl="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user3@mail.isp.net</a:t>
            </a:r>
          </a:p>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5</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 Execute the Simulated Attack</a:t>
            </a:r>
          </a:p>
          <a:p>
            <a:pPr>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Send the email and monitor for any interactions with the phishing link.</a:t>
            </a:r>
          </a:p>
        </p:txBody>
      </p:sp>
      <p:cxnSp>
        <p:nvCxnSpPr>
          <p:cNvPr id="8" name="Straight Arrow Connector 7">
            <a:extLst>
              <a:ext uri="{FF2B5EF4-FFF2-40B4-BE49-F238E27FC236}">
                <a16:creationId xmlns:a16="http://schemas.microsoft.com/office/drawing/2014/main" id="{3E94C5A3-803A-63D8-86C6-18C8A5F35E92}"/>
              </a:ext>
            </a:extLst>
          </p:cNvPr>
          <p:cNvCxnSpPr/>
          <p:nvPr/>
        </p:nvCxnSpPr>
        <p:spPr>
          <a:xfrm flipH="1">
            <a:off x="6172200" y="2148840"/>
            <a:ext cx="670562" cy="23622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915D92E-2AC6-2288-F2C4-98BCC1A2D1A6}"/>
              </a:ext>
            </a:extLst>
          </p:cNvPr>
          <p:cNvCxnSpPr>
            <a:cxnSpLocks/>
          </p:cNvCxnSpPr>
          <p:nvPr/>
        </p:nvCxnSpPr>
        <p:spPr>
          <a:xfrm>
            <a:off x="6911340" y="2148840"/>
            <a:ext cx="1516380" cy="61722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66755ED-2AD0-CFDA-F217-BD8FC7DF4427}"/>
              </a:ext>
            </a:extLst>
          </p:cNvPr>
          <p:cNvCxnSpPr/>
          <p:nvPr/>
        </p:nvCxnSpPr>
        <p:spPr>
          <a:xfrm>
            <a:off x="5654040" y="3116580"/>
            <a:ext cx="160020" cy="44958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pic>
        <p:nvPicPr>
          <p:cNvPr id="15" name="Picture 14" descr="A screenshot of a computer">
            <a:extLst>
              <a:ext uri="{FF2B5EF4-FFF2-40B4-BE49-F238E27FC236}">
                <a16:creationId xmlns:a16="http://schemas.microsoft.com/office/drawing/2014/main" id="{A9A6BB4A-7FC1-8BFD-F253-A4FAC1860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5920" y="4472941"/>
            <a:ext cx="5524500" cy="2118359"/>
          </a:xfrm>
          <a:prstGeom prst="rect">
            <a:avLst/>
          </a:prstGeom>
        </p:spPr>
      </p:pic>
      <p:cxnSp>
        <p:nvCxnSpPr>
          <p:cNvPr id="17" name="Straight Arrow Connector 16">
            <a:extLst>
              <a:ext uri="{FF2B5EF4-FFF2-40B4-BE49-F238E27FC236}">
                <a16:creationId xmlns:a16="http://schemas.microsoft.com/office/drawing/2014/main" id="{4A4A25D5-D0DD-613B-0914-1EA1791F7505}"/>
              </a:ext>
            </a:extLst>
          </p:cNvPr>
          <p:cNvCxnSpPr/>
          <p:nvPr/>
        </p:nvCxnSpPr>
        <p:spPr>
          <a:xfrm flipH="1" flipV="1">
            <a:off x="6736080" y="4560295"/>
            <a:ext cx="1828800" cy="65045"/>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46BE546-74A4-B2FF-DFF3-540B8EFDE01F}"/>
              </a:ext>
            </a:extLst>
          </p:cNvPr>
          <p:cNvCxnSpPr>
            <a:cxnSpLocks/>
          </p:cNvCxnSpPr>
          <p:nvPr/>
        </p:nvCxnSpPr>
        <p:spPr>
          <a:xfrm flipH="1" flipV="1">
            <a:off x="6469380" y="5326380"/>
            <a:ext cx="1158240" cy="205741"/>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4050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computer screen shot of a computer program&#10;&#10;Description automatically generated">
            <a:extLst>
              <a:ext uri="{FF2B5EF4-FFF2-40B4-BE49-F238E27FC236}">
                <a16:creationId xmlns:a16="http://schemas.microsoft.com/office/drawing/2014/main" id="{236C9107-E364-952D-9CEF-C6C2F08B94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4025" y="643467"/>
            <a:ext cx="4289397" cy="2761370"/>
          </a:xfrm>
          <a:prstGeom prst="rect">
            <a:avLst/>
          </a:prstGeom>
        </p:spPr>
      </p:pic>
      <p:sp>
        <p:nvSpPr>
          <p:cNvPr id="7" name="Text Placeholder 6">
            <a:extLst>
              <a:ext uri="{FF2B5EF4-FFF2-40B4-BE49-F238E27FC236}">
                <a16:creationId xmlns:a16="http://schemas.microsoft.com/office/drawing/2014/main" id="{A4C29C3D-1DF5-2F69-0382-EA87864DF28F}"/>
              </a:ext>
            </a:extLst>
          </p:cNvPr>
          <p:cNvSpPr>
            <a:spLocks/>
          </p:cNvSpPr>
          <p:nvPr/>
        </p:nvSpPr>
        <p:spPr>
          <a:xfrm>
            <a:off x="426721" y="718721"/>
            <a:ext cx="5246740" cy="5495812"/>
          </a:xfrm>
          <a:prstGeom prst="rect">
            <a:avLst/>
          </a:prstGeom>
        </p:spPr>
        <p:txBody>
          <a:bodyPr>
            <a:noAutofit/>
          </a:bodyPr>
          <a:lstStyle/>
          <a:p>
            <a:pPr defTabSz="434340"/>
            <a:r>
              <a:rPr lang="en-US" kern="1200" dirty="0">
                <a:solidFill>
                  <a:schemeClr val="tx1"/>
                </a:solidFill>
                <a:latin typeface="+mn-lt"/>
                <a:ea typeface="+mn-ea"/>
                <a:cs typeface="+mn-cs"/>
              </a:rPr>
              <a:t>Receiving Emails from the Threat Actor</a:t>
            </a:r>
            <a:r>
              <a:rPr lang="en-US" sz="1045" kern="1200" dirty="0">
                <a:solidFill>
                  <a:schemeClr val="tx1"/>
                </a:solidFill>
                <a:latin typeface="+mn-lt"/>
                <a:ea typeface="+mn-ea"/>
                <a:cs typeface="+mn-cs"/>
              </a:rPr>
              <a:t>: </a:t>
            </a:r>
            <a:r>
              <a:rPr lang="en-US" sz="1710" kern="1200" dirty="0">
                <a:solidFill>
                  <a:schemeClr val="tx1"/>
                </a:solidFill>
                <a:latin typeface="+mn-lt"/>
                <a:ea typeface="+mn-ea"/>
                <a:cs typeface="+mn-cs"/>
              </a:rPr>
              <a:t>Verification Process</a:t>
            </a:r>
          </a:p>
          <a:p>
            <a:pPr defTabSz="434340"/>
            <a:r>
              <a:rPr lang="en-US" sz="1045" kern="1200" dirty="0">
                <a:solidFill>
                  <a:schemeClr val="tx1"/>
                </a:solidFill>
                <a:latin typeface="+mn-lt"/>
                <a:ea typeface="+mn-ea"/>
                <a:cs typeface="+mn-cs"/>
              </a:rPr>
              <a:t>1</a:t>
            </a:r>
            <a:r>
              <a:rPr lang="en-US" sz="1140" kern="1200" dirty="0">
                <a:solidFill>
                  <a:schemeClr val="tx1"/>
                </a:solidFill>
                <a:latin typeface="+mn-lt"/>
                <a:ea typeface="+mn-ea"/>
                <a:cs typeface="+mn-cs"/>
              </a:rPr>
              <a:t>. </a:t>
            </a:r>
            <a:r>
              <a:rPr lang="en-US" sz="1140" b="1" kern="1200" dirty="0">
                <a:solidFill>
                  <a:schemeClr val="tx1"/>
                </a:solidFill>
                <a:latin typeface="+mn-lt"/>
                <a:ea typeface="+mn-ea"/>
                <a:cs typeface="+mn-cs"/>
              </a:rPr>
              <a:t>Access the Branch Office Network</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Navigate to the Branch Office.</a:t>
            </a:r>
          </a:p>
          <a:p>
            <a:pPr defTabSz="434340"/>
            <a:r>
              <a:rPr lang="en-US" sz="1140" kern="1200" dirty="0">
                <a:solidFill>
                  <a:schemeClr val="tx1"/>
                </a:solidFill>
                <a:latin typeface="+mn-lt"/>
                <a:ea typeface="+mn-ea"/>
                <a:cs typeface="+mn-cs"/>
              </a:rPr>
              <a:t>2. </a:t>
            </a:r>
            <a:r>
              <a:rPr lang="en-US" sz="1140" b="1" kern="1200" dirty="0">
                <a:solidFill>
                  <a:schemeClr val="tx1"/>
                </a:solidFill>
                <a:latin typeface="+mn-lt"/>
                <a:ea typeface="+mn-ea"/>
                <a:cs typeface="+mn-cs"/>
              </a:rPr>
              <a:t>Check Emails on Devices</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Select one of the devices: PC-BR1, Laptop BR-1, or Laptop BR-2.</a:t>
            </a:r>
          </a:p>
          <a:p>
            <a:pPr defTabSz="434340"/>
            <a:r>
              <a:rPr lang="en-US" sz="1140" b="1" kern="1200" dirty="0">
                <a:solidFill>
                  <a:schemeClr val="tx1"/>
                </a:solidFill>
                <a:latin typeface="+mn-lt"/>
                <a:ea typeface="+mn-ea"/>
                <a:cs typeface="+mn-cs"/>
              </a:rPr>
              <a:t>3. Open the Email Client</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Go to the Desktop tab.</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Open Email.</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Click Receive to check for new emails.</a:t>
            </a:r>
          </a:p>
          <a:p>
            <a:pPr defTabSz="434340"/>
            <a:r>
              <a:rPr lang="en-US" sz="1140" kern="1200" dirty="0">
                <a:solidFill>
                  <a:schemeClr val="tx1"/>
                </a:solidFill>
                <a:latin typeface="+mn-lt"/>
                <a:ea typeface="+mn-ea"/>
                <a:cs typeface="+mn-cs"/>
              </a:rPr>
              <a:t>4. </a:t>
            </a:r>
            <a:r>
              <a:rPr lang="en-US" sz="1140" b="1" kern="1200" dirty="0">
                <a:solidFill>
                  <a:schemeClr val="tx1"/>
                </a:solidFill>
                <a:latin typeface="+mn-lt"/>
                <a:ea typeface="+mn-ea"/>
                <a:cs typeface="+mn-cs"/>
              </a:rPr>
              <a:t>Note on Network Convergence</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Be aware that Packet Tracer may require up to a minute to update.</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If the email doesn’t appear, click Receive again.</a:t>
            </a:r>
          </a:p>
          <a:p>
            <a:pPr defTabSz="434340"/>
            <a:r>
              <a:rPr lang="en-US" sz="1140" kern="1200" dirty="0">
                <a:solidFill>
                  <a:schemeClr val="tx1"/>
                </a:solidFill>
                <a:latin typeface="+mn-lt"/>
                <a:ea typeface="+mn-ea"/>
                <a:cs typeface="+mn-cs"/>
              </a:rPr>
              <a:t>5</a:t>
            </a:r>
            <a:r>
              <a:rPr lang="en-US" sz="1140" b="1" kern="1200" dirty="0">
                <a:solidFill>
                  <a:schemeClr val="tx1"/>
                </a:solidFill>
                <a:latin typeface="+mn-lt"/>
                <a:ea typeface="+mn-ea"/>
                <a:cs typeface="+mn-cs"/>
              </a:rPr>
              <a:t>. Optional: Confirm Email on Other Devices</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Visit other potential victim devices.</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Open their Email clients.</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Click Receive to ensure they have also received the phishing email</a:t>
            </a:r>
            <a:r>
              <a:rPr lang="en-US" sz="1045" kern="1200" dirty="0">
                <a:solidFill>
                  <a:schemeClr val="tx1"/>
                </a:solidFill>
                <a:latin typeface="+mn-lt"/>
                <a:ea typeface="+mn-ea"/>
                <a:cs typeface="+mn-cs"/>
              </a:rPr>
              <a:t>.</a:t>
            </a:r>
          </a:p>
          <a:p>
            <a:pPr marL="162878" indent="-162878" defTabSz="434340">
              <a:buFont typeface="Wingdings" panose="05000000000000000000" pitchFamily="2" charset="2"/>
              <a:buChar char="q"/>
            </a:pPr>
            <a:r>
              <a:rPr lang="en-US" sz="1140" kern="1200" dirty="0">
                <a:solidFill>
                  <a:schemeClr val="tx1"/>
                </a:solidFill>
                <a:latin typeface="+mn-lt"/>
                <a:ea typeface="+mn-ea"/>
                <a:cs typeface="+mn-cs"/>
              </a:rPr>
              <a:t>After clicking on the link in the message, the screen locked with a message indicating that this is a ransomware attack.</a:t>
            </a:r>
            <a:endParaRPr lang="en-US" sz="1200" dirty="0"/>
          </a:p>
        </p:txBody>
      </p:sp>
      <p:cxnSp>
        <p:nvCxnSpPr>
          <p:cNvPr id="9" name="Straight Arrow Connector 8">
            <a:extLst>
              <a:ext uri="{FF2B5EF4-FFF2-40B4-BE49-F238E27FC236}">
                <a16:creationId xmlns:a16="http://schemas.microsoft.com/office/drawing/2014/main" id="{F3816E07-C524-6864-1BF1-20DB48202C0C}"/>
              </a:ext>
            </a:extLst>
          </p:cNvPr>
          <p:cNvCxnSpPr>
            <a:cxnSpLocks/>
          </p:cNvCxnSpPr>
          <p:nvPr/>
        </p:nvCxnSpPr>
        <p:spPr>
          <a:xfrm flipH="1">
            <a:off x="6803470" y="901556"/>
            <a:ext cx="642011" cy="69275"/>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6DD7E7B-B61E-4553-CFE7-27652AF19DFC}"/>
              </a:ext>
            </a:extLst>
          </p:cNvPr>
          <p:cNvCxnSpPr>
            <a:cxnSpLocks/>
          </p:cNvCxnSpPr>
          <p:nvPr/>
        </p:nvCxnSpPr>
        <p:spPr>
          <a:xfrm flipH="1">
            <a:off x="6930123" y="1006545"/>
            <a:ext cx="638363" cy="148493"/>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0A4891B-8A1F-6B75-717C-47E4115A55EA}"/>
              </a:ext>
            </a:extLst>
          </p:cNvPr>
          <p:cNvCxnSpPr>
            <a:cxnSpLocks/>
          </p:cNvCxnSpPr>
          <p:nvPr/>
        </p:nvCxnSpPr>
        <p:spPr>
          <a:xfrm flipH="1">
            <a:off x="7131555" y="1106851"/>
            <a:ext cx="499747" cy="200229"/>
          </a:xfrm>
          <a:prstGeom prst="straightConnector1">
            <a:avLst/>
          </a:prstGeom>
          <a:ln>
            <a:solidFill>
              <a:srgbClr val="C0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B534878-8E97-A910-A8DC-8149499B5DC1}"/>
              </a:ext>
            </a:extLst>
          </p:cNvPr>
          <p:cNvCxnSpPr>
            <a:cxnSpLocks/>
          </p:cNvCxnSpPr>
          <p:nvPr/>
        </p:nvCxnSpPr>
        <p:spPr>
          <a:xfrm flipH="1">
            <a:off x="6242730" y="2074051"/>
            <a:ext cx="881745" cy="532577"/>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pic>
        <p:nvPicPr>
          <p:cNvPr id="23" name="Picture 22" descr="A screenshot of a computer&#10;&#10;Description automatically generated">
            <a:extLst>
              <a:ext uri="{FF2B5EF4-FFF2-40B4-BE49-F238E27FC236}">
                <a16:creationId xmlns:a16="http://schemas.microsoft.com/office/drawing/2014/main" id="{CFD8F137-16DC-2222-3820-EBC405B00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4794" y="718720"/>
            <a:ext cx="3332601" cy="2686117"/>
          </a:xfrm>
          <a:prstGeom prst="rect">
            <a:avLst/>
          </a:prstGeom>
        </p:spPr>
      </p:pic>
      <p:cxnSp>
        <p:nvCxnSpPr>
          <p:cNvPr id="29" name="Straight Arrow Connector 28">
            <a:extLst>
              <a:ext uri="{FF2B5EF4-FFF2-40B4-BE49-F238E27FC236}">
                <a16:creationId xmlns:a16="http://schemas.microsoft.com/office/drawing/2014/main" id="{EABA8CCC-9828-B44C-A6F9-6C17971308B9}"/>
              </a:ext>
            </a:extLst>
          </p:cNvPr>
          <p:cNvCxnSpPr>
            <a:cxnSpLocks/>
          </p:cNvCxnSpPr>
          <p:nvPr/>
        </p:nvCxnSpPr>
        <p:spPr>
          <a:xfrm flipH="1">
            <a:off x="8239679" y="899760"/>
            <a:ext cx="1035972" cy="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34FA0E1-A250-8074-AA70-28E64BB7476C}"/>
              </a:ext>
            </a:extLst>
          </p:cNvPr>
          <p:cNvCxnSpPr/>
          <p:nvPr/>
        </p:nvCxnSpPr>
        <p:spPr>
          <a:xfrm flipH="1">
            <a:off x="9607599" y="970832"/>
            <a:ext cx="1134462" cy="458566"/>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pic>
        <p:nvPicPr>
          <p:cNvPr id="34" name="Picture 33" descr="A screenshot of a computer&#10;&#10;Description automatically generated">
            <a:extLst>
              <a:ext uri="{FF2B5EF4-FFF2-40B4-BE49-F238E27FC236}">
                <a16:creationId xmlns:a16="http://schemas.microsoft.com/office/drawing/2014/main" id="{2FC81C3F-9BA1-38CE-7BEF-DD2E537CFB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9774" y="3480089"/>
            <a:ext cx="4659633" cy="2406141"/>
          </a:xfrm>
          <a:prstGeom prst="rect">
            <a:avLst/>
          </a:prstGeom>
        </p:spPr>
      </p:pic>
      <p:cxnSp>
        <p:nvCxnSpPr>
          <p:cNvPr id="36" name="Straight Arrow Connector 35">
            <a:extLst>
              <a:ext uri="{FF2B5EF4-FFF2-40B4-BE49-F238E27FC236}">
                <a16:creationId xmlns:a16="http://schemas.microsoft.com/office/drawing/2014/main" id="{7AF6B83B-22D2-0303-A922-E426508F8B0F}"/>
              </a:ext>
            </a:extLst>
          </p:cNvPr>
          <p:cNvCxnSpPr/>
          <p:nvPr/>
        </p:nvCxnSpPr>
        <p:spPr>
          <a:xfrm flipH="1" flipV="1">
            <a:off x="7035909" y="3767915"/>
            <a:ext cx="2130308" cy="100306"/>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43F0CF3-43C4-EBE0-F188-C117C2D2EFA2}"/>
              </a:ext>
            </a:extLst>
          </p:cNvPr>
          <p:cNvCxnSpPr>
            <a:cxnSpLocks/>
          </p:cNvCxnSpPr>
          <p:nvPr/>
        </p:nvCxnSpPr>
        <p:spPr>
          <a:xfrm flipH="1">
            <a:off x="8910872" y="3868221"/>
            <a:ext cx="189685" cy="763171"/>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522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BDBE5-2F46-C0C1-BEE7-F9B166DC9DFE}"/>
              </a:ext>
            </a:extLst>
          </p:cNvPr>
          <p:cNvSpPr>
            <a:spLocks noGrp="1"/>
          </p:cNvSpPr>
          <p:nvPr>
            <p:ph type="title"/>
          </p:nvPr>
        </p:nvSpPr>
        <p:spPr>
          <a:xfrm>
            <a:off x="838201" y="300580"/>
            <a:ext cx="9829800" cy="1089529"/>
          </a:xfrm>
        </p:spPr>
        <p:txBody>
          <a:bodyPr vert="horz" lIns="91440" tIns="45720" rIns="91440" bIns="45720" rtlCol="0" anchor="ctr">
            <a:normAutofit/>
          </a:bodyPr>
          <a:lstStyle/>
          <a:p>
            <a:r>
              <a:rPr lang="en-US" sz="3600" kern="1200" dirty="0">
                <a:solidFill>
                  <a:srgbClr val="FFFFFF"/>
                </a:solidFill>
                <a:latin typeface="+mj-lt"/>
                <a:ea typeface="+mj-ea"/>
                <a:cs typeface="+mj-cs"/>
              </a:rPr>
              <a:t> Investigating a Wireless Network and DNS Vulnerability</a:t>
            </a:r>
          </a:p>
        </p:txBody>
      </p:sp>
      <p:pic>
        <p:nvPicPr>
          <p:cNvPr id="5" name="Content Placeholder 4" descr="A screenshot of a computer&#10;&#10;Description automatically generated">
            <a:extLst>
              <a:ext uri="{FF2B5EF4-FFF2-40B4-BE49-F238E27FC236}">
                <a16:creationId xmlns:a16="http://schemas.microsoft.com/office/drawing/2014/main" id="{3F8532DE-134F-2A55-EC0F-CC299DDCCA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5338" y="1815251"/>
            <a:ext cx="3692930" cy="2119733"/>
          </a:xfrm>
          <a:prstGeom prst="rect">
            <a:avLst/>
          </a:prstGeom>
        </p:spPr>
      </p:pic>
      <p:sp>
        <p:nvSpPr>
          <p:cNvPr id="15" name="Rectangle 1">
            <a:extLst>
              <a:ext uri="{FF2B5EF4-FFF2-40B4-BE49-F238E27FC236}">
                <a16:creationId xmlns:a16="http://schemas.microsoft.com/office/drawing/2014/main" id="{B79A8C3C-07D0-54EC-9270-783F9B73BFE6}"/>
              </a:ext>
            </a:extLst>
          </p:cNvPr>
          <p:cNvSpPr>
            <a:spLocks noChangeArrowheads="1"/>
          </p:cNvSpPr>
          <p:nvPr/>
        </p:nvSpPr>
        <p:spPr bwMode="auto">
          <a:xfrm>
            <a:off x="1685169" y="2362296"/>
            <a:ext cx="3584688" cy="358835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p>
            <a:pPr defTabSz="723930" eaLnBrk="0" fontAlgn="base" hangingPunct="0">
              <a:spcBef>
                <a:spcPct val="0"/>
              </a:spcBef>
              <a:spcAft>
                <a:spcPct val="0"/>
              </a:spcAft>
            </a:pPr>
            <a:r>
              <a:rPr lang="en-US" altLang="en-US" sz="1108" b="1" kern="1200">
                <a:solidFill>
                  <a:srgbClr val="0D0D0D"/>
                </a:solidFill>
                <a:latin typeface="Söhne"/>
                <a:ea typeface="+mn-ea"/>
                <a:cs typeface="+mn-cs"/>
              </a:rPr>
              <a:t>Connecting to the Threat Actor's Wireless Network</a:t>
            </a:r>
          </a:p>
          <a:p>
            <a:pPr defTabSz="723930" eaLnBrk="0" fontAlgn="base" hangingPunct="0">
              <a:spcBef>
                <a:spcPct val="0"/>
              </a:spcBef>
              <a:spcAft>
                <a:spcPct val="0"/>
              </a:spcAft>
            </a:pPr>
            <a:endParaRPr lang="en-US" altLang="en-US" sz="1108" kern="1200">
              <a:solidFill>
                <a:schemeClr val="tx1"/>
              </a:solidFill>
              <a:latin typeface="+mn-lt"/>
              <a:ea typeface="+mn-ea"/>
              <a:cs typeface="+mn-cs"/>
            </a:endParaRPr>
          </a:p>
          <a:p>
            <a:pPr defTabSz="723930" eaLnBrk="0" fontAlgn="base" hangingPunct="0">
              <a:spcBef>
                <a:spcPct val="0"/>
              </a:spcBef>
              <a:spcAft>
                <a:spcPct val="0"/>
              </a:spcAft>
              <a:buFontTx/>
              <a:buAutoNum type="arabicPeriod"/>
            </a:pPr>
            <a:r>
              <a:rPr lang="en-US" altLang="en-US" sz="950" b="1" kern="1200">
                <a:solidFill>
                  <a:srgbClr val="0D0D0D"/>
                </a:solidFill>
                <a:latin typeface="Söhne"/>
                <a:ea typeface="+mn-ea"/>
                <a:cs typeface="+mn-cs"/>
              </a:rPr>
              <a:t>Locate the Threat Actor</a:t>
            </a:r>
            <a:endParaRPr lang="en-US" altLang="en-US" sz="950" kern="1200">
              <a:solidFill>
                <a:srgbClr val="0D0D0D"/>
              </a:solidFill>
              <a:latin typeface="Söhne"/>
              <a:ea typeface="+mn-ea"/>
              <a:cs typeface="+mn-cs"/>
            </a:endParaRP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Go to the </a:t>
            </a:r>
            <a:r>
              <a:rPr lang="en-US" altLang="en-US" sz="1001" b="1" kern="1200">
                <a:solidFill>
                  <a:srgbClr val="0D0D0D"/>
                </a:solidFill>
                <a:latin typeface="Söhne Mono"/>
                <a:ea typeface="+mn-ea"/>
                <a:cs typeface="+mn-cs"/>
              </a:rPr>
              <a:t>Cafe</a:t>
            </a:r>
            <a:r>
              <a:rPr lang="en-US" altLang="en-US" sz="1001" kern="1200">
                <a:solidFill>
                  <a:srgbClr val="0D0D0D"/>
                </a:solidFill>
                <a:latin typeface="Söhne"/>
                <a:ea typeface="+mn-ea"/>
                <a:cs typeface="+mn-cs"/>
              </a:rPr>
              <a:t>.</a:t>
            </a: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Observe the threat actor positioned in the corner.</a:t>
            </a:r>
          </a:p>
          <a:p>
            <a:pPr defTabSz="723930" eaLnBrk="0" fontAlgn="base" hangingPunct="0">
              <a:spcBef>
                <a:spcPct val="0"/>
              </a:spcBef>
              <a:spcAft>
                <a:spcPct val="0"/>
              </a:spcAft>
              <a:buFontTx/>
              <a:buAutoNum type="arabicPeriod" startAt="2"/>
            </a:pPr>
            <a:r>
              <a:rPr lang="en-US" altLang="en-US" sz="1092" b="1" kern="1200">
                <a:solidFill>
                  <a:srgbClr val="0D0D0D"/>
                </a:solidFill>
                <a:latin typeface="Söhne"/>
                <a:ea typeface="+mn-ea"/>
                <a:cs typeface="+mn-cs"/>
              </a:rPr>
              <a:t>Examine the Hacker's Equipment</a:t>
            </a:r>
            <a:endParaRPr lang="en-US" altLang="en-US" sz="1092" kern="1200">
              <a:solidFill>
                <a:srgbClr val="0D0D0D"/>
              </a:solidFill>
              <a:latin typeface="Söhne"/>
              <a:ea typeface="+mn-ea"/>
              <a:cs typeface="+mn-cs"/>
            </a:endParaRP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Select the </a:t>
            </a:r>
            <a:r>
              <a:rPr lang="en-US" altLang="en-US" sz="910" b="1" kern="1200">
                <a:solidFill>
                  <a:srgbClr val="0D0D0D"/>
                </a:solidFill>
                <a:latin typeface="Söhne Mono"/>
                <a:ea typeface="+mn-ea"/>
                <a:cs typeface="+mn-cs"/>
              </a:rPr>
              <a:t>Hacker Backpack</a:t>
            </a:r>
            <a:r>
              <a:rPr lang="en-US" altLang="en-US" sz="910" kern="1200">
                <a:solidFill>
                  <a:srgbClr val="0D0D0D"/>
                </a:solidFill>
                <a:latin typeface="Söhne"/>
                <a:ea typeface="+mn-ea"/>
                <a:cs typeface="+mn-cs"/>
              </a:rPr>
              <a:t>.</a:t>
            </a: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Review the items inside.</a:t>
            </a:r>
          </a:p>
          <a:p>
            <a:pPr defTabSz="723930" eaLnBrk="0" fontAlgn="base" hangingPunct="0">
              <a:spcBef>
                <a:spcPct val="0"/>
              </a:spcBef>
              <a:spcAft>
                <a:spcPct val="0"/>
              </a:spcAft>
              <a:buFontTx/>
              <a:buAutoNum type="arabicPeriod" startAt="3"/>
            </a:pPr>
            <a:r>
              <a:rPr lang="en-US" altLang="en-US" sz="950" b="1" kern="1200">
                <a:solidFill>
                  <a:srgbClr val="0D0D0D"/>
                </a:solidFill>
                <a:latin typeface="Söhne"/>
                <a:ea typeface="+mn-ea"/>
                <a:cs typeface="+mn-cs"/>
              </a:rPr>
              <a:t>Access Wireless Networks</a:t>
            </a:r>
            <a:endParaRPr lang="en-US" altLang="en-US" sz="950" kern="1200">
              <a:solidFill>
                <a:srgbClr val="0D0D0D"/>
              </a:solidFill>
              <a:latin typeface="Söhne"/>
              <a:ea typeface="+mn-ea"/>
              <a:cs typeface="+mn-cs"/>
            </a:endParaRP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Return to the </a:t>
            </a:r>
            <a:r>
              <a:rPr lang="en-US" altLang="en-US" sz="1001" b="1" kern="1200">
                <a:solidFill>
                  <a:srgbClr val="0D0D0D"/>
                </a:solidFill>
                <a:latin typeface="Söhne Mono"/>
                <a:ea typeface="+mn-ea"/>
                <a:cs typeface="+mn-cs"/>
              </a:rPr>
              <a:t>Cafe Customer laptop</a:t>
            </a:r>
            <a:r>
              <a:rPr lang="en-US" altLang="en-US" sz="1001" kern="1200">
                <a:solidFill>
                  <a:srgbClr val="0D0D0D"/>
                </a:solidFill>
                <a:latin typeface="Söhne"/>
                <a:ea typeface="+mn-ea"/>
                <a:cs typeface="+mn-cs"/>
              </a:rPr>
              <a:t>.</a:t>
            </a: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Open the </a:t>
            </a:r>
            <a:r>
              <a:rPr lang="en-US" altLang="en-US" sz="1001" b="1" kern="1200">
                <a:solidFill>
                  <a:srgbClr val="0D0D0D"/>
                </a:solidFill>
                <a:latin typeface="Söhne Mono"/>
                <a:ea typeface="+mn-ea"/>
                <a:cs typeface="+mn-cs"/>
              </a:rPr>
              <a:t>Desktop</a:t>
            </a:r>
            <a:r>
              <a:rPr lang="en-US" altLang="en-US" sz="950" kern="1200">
                <a:solidFill>
                  <a:srgbClr val="0D0D0D"/>
                </a:solidFill>
                <a:latin typeface="Söhne"/>
                <a:ea typeface="+mn-ea"/>
                <a:cs typeface="+mn-cs"/>
              </a:rPr>
              <a:t> tab.</a:t>
            </a: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Launch the </a:t>
            </a:r>
            <a:r>
              <a:rPr lang="en-US" altLang="en-US" sz="1001" b="1" kern="1200">
                <a:solidFill>
                  <a:srgbClr val="0D0D0D"/>
                </a:solidFill>
                <a:latin typeface="Söhne Mono"/>
                <a:ea typeface="+mn-ea"/>
                <a:cs typeface="+mn-cs"/>
              </a:rPr>
              <a:t>PC Wireless</a:t>
            </a:r>
            <a:r>
              <a:rPr lang="en-US" altLang="en-US" sz="1001" kern="1200">
                <a:solidFill>
                  <a:srgbClr val="0D0D0D"/>
                </a:solidFill>
                <a:latin typeface="Söhne"/>
                <a:ea typeface="+mn-ea"/>
                <a:cs typeface="+mn-cs"/>
              </a:rPr>
              <a:t> </a:t>
            </a:r>
            <a:r>
              <a:rPr lang="en-US" altLang="en-US" sz="950" kern="1200">
                <a:solidFill>
                  <a:srgbClr val="0D0D0D"/>
                </a:solidFill>
                <a:latin typeface="Söhne"/>
                <a:ea typeface="+mn-ea"/>
                <a:cs typeface="+mn-cs"/>
              </a:rPr>
              <a:t>application.</a:t>
            </a:r>
          </a:p>
          <a:p>
            <a:pPr defTabSz="723930" eaLnBrk="0" fontAlgn="base" hangingPunct="0">
              <a:spcBef>
                <a:spcPct val="0"/>
              </a:spcBef>
              <a:spcAft>
                <a:spcPct val="0"/>
              </a:spcAft>
              <a:buFontTx/>
              <a:buAutoNum type="arabicPeriod" startAt="4"/>
            </a:pPr>
            <a:r>
              <a:rPr lang="en-US" altLang="en-US" sz="950" b="1" kern="1200">
                <a:solidFill>
                  <a:srgbClr val="0D0D0D"/>
                </a:solidFill>
                <a:latin typeface="Söhne"/>
                <a:ea typeface="+mn-ea"/>
                <a:cs typeface="+mn-cs"/>
              </a:rPr>
              <a:t>Establish the Connection</a:t>
            </a:r>
            <a:endParaRPr lang="en-US" altLang="en-US" sz="950" kern="1200">
              <a:solidFill>
                <a:srgbClr val="0D0D0D"/>
              </a:solidFill>
              <a:latin typeface="Söhne"/>
              <a:ea typeface="+mn-ea"/>
              <a:cs typeface="+mn-cs"/>
            </a:endParaRP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Navigate to the </a:t>
            </a:r>
            <a:r>
              <a:rPr lang="en-US" altLang="en-US" sz="1001" b="1" kern="1200">
                <a:solidFill>
                  <a:srgbClr val="0D0D0D"/>
                </a:solidFill>
                <a:latin typeface="Söhne Mono"/>
                <a:ea typeface="+mn-ea"/>
                <a:cs typeface="+mn-cs"/>
              </a:rPr>
              <a:t>Connect</a:t>
            </a:r>
            <a:r>
              <a:rPr lang="en-US" altLang="en-US" sz="950" kern="1200">
                <a:solidFill>
                  <a:srgbClr val="0D0D0D"/>
                </a:solidFill>
                <a:latin typeface="Söhne"/>
                <a:ea typeface="+mn-ea"/>
                <a:cs typeface="+mn-cs"/>
              </a:rPr>
              <a:t> tab.</a:t>
            </a: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Press </a:t>
            </a:r>
            <a:r>
              <a:rPr lang="en-US" altLang="en-US" sz="1001" b="1" kern="1200">
                <a:solidFill>
                  <a:srgbClr val="0D0D0D"/>
                </a:solidFill>
                <a:latin typeface="Söhne Mono"/>
                <a:ea typeface="+mn-ea"/>
                <a:cs typeface="+mn-cs"/>
              </a:rPr>
              <a:t>Refresh</a:t>
            </a:r>
            <a:r>
              <a:rPr lang="en-US" altLang="en-US" sz="950" kern="1200">
                <a:solidFill>
                  <a:srgbClr val="0D0D0D"/>
                </a:solidFill>
                <a:latin typeface="Söhne"/>
                <a:ea typeface="+mn-ea"/>
                <a:cs typeface="+mn-cs"/>
              </a:rPr>
              <a:t> to update the list of networks.</a:t>
            </a:r>
          </a:p>
          <a:p>
            <a:pPr defTabSz="723930" eaLnBrk="0" fontAlgn="base" hangingPunct="0">
              <a:spcBef>
                <a:spcPct val="0"/>
              </a:spcBef>
              <a:spcAft>
                <a:spcPct val="0"/>
              </a:spcAft>
              <a:buFontTx/>
              <a:buAutoNum type="arabicPeriod" startAt="5"/>
            </a:pPr>
            <a:r>
              <a:rPr lang="en-US" altLang="en-US" sz="950" b="1" kern="1200">
                <a:solidFill>
                  <a:srgbClr val="0D0D0D"/>
                </a:solidFill>
                <a:latin typeface="Söhne"/>
                <a:ea typeface="+mn-ea"/>
                <a:cs typeface="+mn-cs"/>
              </a:rPr>
              <a:t>Join the Network</a:t>
            </a:r>
            <a:endParaRPr lang="en-US" altLang="en-US" sz="950" kern="1200">
              <a:solidFill>
                <a:srgbClr val="0D0D0D"/>
              </a:solidFill>
              <a:latin typeface="Söhne"/>
              <a:ea typeface="+mn-ea"/>
              <a:cs typeface="+mn-cs"/>
            </a:endParaRP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Choose a </a:t>
            </a:r>
            <a:r>
              <a:rPr lang="en-US" altLang="en-US" sz="1001" b="1" kern="1200" err="1">
                <a:solidFill>
                  <a:srgbClr val="0D0D0D"/>
                </a:solidFill>
                <a:latin typeface="Söhne Mono"/>
                <a:ea typeface="+mn-ea"/>
                <a:cs typeface="+mn-cs"/>
              </a:rPr>
              <a:t>Cafe_WI</a:t>
            </a:r>
            <a:r>
              <a:rPr lang="en-US" altLang="en-US" sz="1001" b="1" kern="1200">
                <a:solidFill>
                  <a:srgbClr val="0D0D0D"/>
                </a:solidFill>
                <a:latin typeface="Söhne Mono"/>
                <a:ea typeface="+mn-ea"/>
                <a:cs typeface="+mn-cs"/>
              </a:rPr>
              <a:t>-FI_FAST</a:t>
            </a:r>
            <a:r>
              <a:rPr lang="en-US" altLang="en-US" sz="1001" kern="1200">
                <a:solidFill>
                  <a:srgbClr val="0D0D0D"/>
                </a:solidFill>
                <a:latin typeface="Söhne"/>
                <a:ea typeface="+mn-ea"/>
                <a:cs typeface="+mn-cs"/>
              </a:rPr>
              <a:t> 78 % </a:t>
            </a:r>
            <a:r>
              <a:rPr lang="en-US" altLang="en-US" sz="950" kern="1200">
                <a:solidFill>
                  <a:srgbClr val="0D0D0D"/>
                </a:solidFill>
                <a:latin typeface="Söhne"/>
                <a:ea typeface="+mn-ea"/>
                <a:cs typeface="+mn-cs"/>
              </a:rPr>
              <a:t>network that looks legitimate and has a strong signal.</a:t>
            </a:r>
          </a:p>
          <a:p>
            <a:pPr marL="361965" lvl="1" defTabSz="723930" eaLnBrk="0" fontAlgn="base" hangingPunct="0">
              <a:spcBef>
                <a:spcPct val="0"/>
              </a:spcBef>
              <a:spcAft>
                <a:spcPct val="0"/>
              </a:spcAft>
              <a:buFontTx/>
              <a:buChar char="•"/>
            </a:pPr>
            <a:r>
              <a:rPr lang="en-US" altLang="en-US" sz="950" kern="1200">
                <a:solidFill>
                  <a:srgbClr val="0D0D0D"/>
                </a:solidFill>
                <a:latin typeface="Söhne"/>
                <a:ea typeface="+mn-ea"/>
                <a:cs typeface="+mn-cs"/>
              </a:rPr>
              <a:t>Click </a:t>
            </a:r>
            <a:r>
              <a:rPr lang="en-US" altLang="en-US" sz="1001" b="1" kern="1200">
                <a:solidFill>
                  <a:srgbClr val="0D0D0D"/>
                </a:solidFill>
                <a:latin typeface="Söhne Mono"/>
                <a:ea typeface="+mn-ea"/>
                <a:cs typeface="+mn-cs"/>
              </a:rPr>
              <a:t>Connect</a:t>
            </a:r>
            <a:r>
              <a:rPr lang="en-US" altLang="en-US" sz="950" kern="1200">
                <a:solidFill>
                  <a:srgbClr val="0D0D0D"/>
                </a:solidFill>
                <a:latin typeface="Söhne"/>
                <a:ea typeface="+mn-ea"/>
                <a:cs typeface="+mn-cs"/>
              </a:rPr>
              <a:t> to join the network.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9" name="Picture 8" descr="A screenshot of a computer&#10;&#10;Description automatically generated">
            <a:extLst>
              <a:ext uri="{FF2B5EF4-FFF2-40B4-BE49-F238E27FC236}">
                <a16:creationId xmlns:a16="http://schemas.microsoft.com/office/drawing/2014/main" id="{FB15ECD1-8ADA-7FEE-2B1B-05E3278BC8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9697" y="3897451"/>
            <a:ext cx="3907134" cy="1941400"/>
          </a:xfrm>
          <a:prstGeom prst="rect">
            <a:avLst/>
          </a:prstGeom>
        </p:spPr>
      </p:pic>
      <p:cxnSp>
        <p:nvCxnSpPr>
          <p:cNvPr id="11" name="Straight Arrow Connector 10">
            <a:extLst>
              <a:ext uri="{FF2B5EF4-FFF2-40B4-BE49-F238E27FC236}">
                <a16:creationId xmlns:a16="http://schemas.microsoft.com/office/drawing/2014/main" id="{AC389CDB-97FD-7689-AA2F-2D644689FE38}"/>
              </a:ext>
            </a:extLst>
          </p:cNvPr>
          <p:cNvCxnSpPr>
            <a:cxnSpLocks/>
          </p:cNvCxnSpPr>
          <p:nvPr/>
        </p:nvCxnSpPr>
        <p:spPr>
          <a:xfrm flipH="1">
            <a:off x="7653541" y="4669996"/>
            <a:ext cx="899723" cy="433842"/>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9391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4746514-FB71-8BBC-CE8F-78E24BAD2A07}"/>
              </a:ext>
            </a:extLst>
          </p:cNvPr>
          <p:cNvSpPr>
            <a:spLocks noGrp="1" noChangeArrowheads="1"/>
          </p:cNvSpPr>
          <p:nvPr>
            <p:ph type="title"/>
          </p:nvPr>
        </p:nvSpPr>
        <p:spPr bwMode="auto">
          <a:xfrm>
            <a:off x="621792" y="1161288"/>
            <a:ext cx="3602736" cy="4526280"/>
          </a:xfrm>
          <a:prstGeom prst="rect">
            <a:avLst/>
          </a:prstGeom>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0" marR="0" lvl="0" indent="0" fontAlgn="base">
              <a:spcAft>
                <a:spcPct val="0"/>
              </a:spcAft>
              <a:buClrTx/>
              <a:buSzTx/>
              <a:tabLst/>
            </a:pPr>
            <a:r>
              <a:rPr kumimoji="0" lang="en-US" altLang="en-US" sz="1600" b="1" i="0" u="none" strike="noStrike" cap="none" normalizeH="0" baseline="0">
                <a:ln>
                  <a:noFill/>
                </a:ln>
                <a:effectLst/>
              </a:rPr>
              <a:t>Visiting Your Favorite Social Media Site</a:t>
            </a:r>
            <a:br>
              <a:rPr kumimoji="0" lang="en-US" altLang="en-US" sz="1600" b="1" i="0" u="none" strike="noStrike" cap="none" normalizeH="0" baseline="0">
                <a:ln>
                  <a:noFill/>
                </a:ln>
                <a:effectLst/>
              </a:rPr>
            </a:br>
            <a:endParaRPr kumimoji="0" lang="en-US" altLang="en-US" sz="1600" b="0" i="0" u="none" strike="noStrike" cap="none" normalizeH="0" baseline="0">
              <a:ln>
                <a:noFill/>
              </a:ln>
              <a:effectLst/>
            </a:endParaRPr>
          </a:p>
          <a:p>
            <a:pPr marL="0" marR="0" lvl="0" indent="0" fontAlgn="base">
              <a:spcAft>
                <a:spcPct val="0"/>
              </a:spcAft>
              <a:buClrTx/>
              <a:buSzTx/>
              <a:tabLst/>
            </a:pPr>
            <a:r>
              <a:rPr kumimoji="0" lang="en-US" altLang="en-US" sz="1600" b="1" i="0" u="none" strike="noStrike" cap="none" normalizeH="0" baseline="0">
                <a:ln>
                  <a:noFill/>
                </a:ln>
                <a:effectLst/>
              </a:rPr>
              <a:t>1. Exit the Wireless Application</a:t>
            </a:r>
            <a:endParaRPr kumimoji="0" lang="en-US" altLang="en-US" sz="1600" b="0" i="0" u="none" strike="noStrike" cap="none" normalizeH="0" baseline="0">
              <a:ln>
                <a:noFill/>
              </a:ln>
              <a:effectLst/>
            </a:endParaRPr>
          </a:p>
          <a:p>
            <a:pPr marL="742950" marR="0" lvl="1" indent="-285750" rtl="0" fontAlgn="base">
              <a:spcBef>
                <a:spcPct val="0"/>
              </a:spcBef>
              <a:spcAft>
                <a:spcPct val="0"/>
              </a:spcAft>
              <a:buClrTx/>
              <a:buSzTx/>
              <a:buFont typeface="Wingdings" panose="05000000000000000000" pitchFamily="2" charset="2"/>
              <a:buChar char="q"/>
              <a:tabLst/>
            </a:pPr>
            <a:r>
              <a:rPr kumimoji="0" lang="en-US" altLang="en-US" sz="1600" b="0" i="0" u="none" strike="noStrike" kern="1200" cap="none" normalizeH="0" baseline="0">
                <a:ln>
                  <a:noFill/>
                </a:ln>
                <a:effectLst/>
                <a:latin typeface="+mj-lt"/>
                <a:ea typeface="+mj-ea"/>
                <a:cs typeface="+mj-cs"/>
              </a:rPr>
              <a:t>Close the </a:t>
            </a:r>
            <a:r>
              <a:rPr kumimoji="0" lang="en-US" altLang="en-US" sz="1600" b="1" i="0" u="none" strike="noStrike" kern="1200" cap="none" normalizeH="0" baseline="0">
                <a:ln>
                  <a:noFill/>
                </a:ln>
                <a:effectLst/>
                <a:latin typeface="+mj-lt"/>
                <a:ea typeface="+mj-ea"/>
                <a:cs typeface="+mj-cs"/>
              </a:rPr>
              <a:t>PC Wireless</a:t>
            </a:r>
            <a:r>
              <a:rPr kumimoji="0" lang="en-US" altLang="en-US" sz="1600" b="0" i="0" u="none" strike="noStrike" kern="1200" cap="none" normalizeH="0" baseline="0">
                <a:ln>
                  <a:noFill/>
                </a:ln>
                <a:effectLst/>
                <a:latin typeface="+mj-lt"/>
                <a:ea typeface="+mj-ea"/>
                <a:cs typeface="+mj-cs"/>
              </a:rPr>
              <a:t> application.</a:t>
            </a:r>
          </a:p>
          <a:p>
            <a:pPr marL="0" marR="0" lvl="0" indent="0" fontAlgn="base">
              <a:spcAft>
                <a:spcPct val="0"/>
              </a:spcAft>
              <a:buClrTx/>
              <a:buSzTx/>
              <a:tabLst/>
            </a:pPr>
            <a:r>
              <a:rPr kumimoji="0" lang="en-US" altLang="en-US" sz="1600" b="1" i="0" u="none" strike="noStrike" cap="none" normalizeH="0" baseline="0">
                <a:ln>
                  <a:noFill/>
                </a:ln>
                <a:effectLst/>
              </a:rPr>
              <a:t>2. Open the Web Browser</a:t>
            </a:r>
            <a:endParaRPr kumimoji="0" lang="en-US" altLang="en-US" sz="1600" b="0" i="0" u="none" strike="noStrike" cap="none" normalizeH="0" baseline="0">
              <a:ln>
                <a:noFill/>
              </a:ln>
              <a:effectLst/>
            </a:endParaRPr>
          </a:p>
          <a:p>
            <a:pPr marL="742950" marR="0" lvl="1" indent="-285750" rtl="0" fontAlgn="base">
              <a:spcBef>
                <a:spcPct val="0"/>
              </a:spcBef>
              <a:spcAft>
                <a:spcPct val="0"/>
              </a:spcAft>
              <a:buClrTx/>
              <a:buSzTx/>
              <a:buFont typeface="Wingdings" panose="05000000000000000000" pitchFamily="2" charset="2"/>
              <a:buChar char="q"/>
              <a:tabLst/>
            </a:pPr>
            <a:r>
              <a:rPr kumimoji="0" lang="en-US" altLang="en-US" sz="1600" b="0" i="0" u="none" strike="noStrike" kern="1200" cap="none" normalizeH="0" baseline="0">
                <a:ln>
                  <a:noFill/>
                </a:ln>
                <a:effectLst/>
                <a:latin typeface="+mj-lt"/>
                <a:ea typeface="+mj-ea"/>
                <a:cs typeface="+mj-cs"/>
              </a:rPr>
              <a:t>Click on the </a:t>
            </a:r>
            <a:r>
              <a:rPr kumimoji="0" lang="en-US" altLang="en-US" sz="1600" b="1" i="0" u="none" strike="noStrike" kern="1200" cap="none" normalizeH="0" baseline="0">
                <a:ln>
                  <a:noFill/>
                </a:ln>
                <a:effectLst/>
                <a:latin typeface="+mj-lt"/>
                <a:ea typeface="+mj-ea"/>
                <a:cs typeface="+mj-cs"/>
              </a:rPr>
              <a:t>Web Browser</a:t>
            </a:r>
            <a:r>
              <a:rPr kumimoji="0" lang="en-US" altLang="en-US" sz="1600" b="0" i="0" u="none" strike="noStrike" kern="1200" cap="none" normalizeH="0" baseline="0">
                <a:ln>
                  <a:noFill/>
                </a:ln>
                <a:effectLst/>
                <a:latin typeface="+mj-lt"/>
                <a:ea typeface="+mj-ea"/>
                <a:cs typeface="+mj-cs"/>
              </a:rPr>
              <a:t> icon.</a:t>
            </a:r>
          </a:p>
          <a:p>
            <a:pPr marL="0" marR="0" lvl="0" indent="0" fontAlgn="base">
              <a:spcAft>
                <a:spcPct val="0"/>
              </a:spcAft>
              <a:buClrTx/>
              <a:buSzTx/>
              <a:tabLst/>
            </a:pPr>
            <a:r>
              <a:rPr lang="en-US" altLang="en-US" sz="1600" b="1"/>
              <a:t>3. </a:t>
            </a:r>
            <a:r>
              <a:rPr kumimoji="0" lang="en-US" altLang="en-US" sz="1600" b="1" i="0" u="none" strike="noStrike" cap="none" normalizeH="0" baseline="0">
                <a:ln>
                  <a:noFill/>
                </a:ln>
                <a:effectLst/>
              </a:rPr>
              <a:t>Navigate to Social Media</a:t>
            </a:r>
            <a:endParaRPr kumimoji="0" lang="en-US" altLang="en-US" sz="1600" b="0" i="0" u="none" strike="noStrike" cap="none" normalizeH="0" baseline="0">
              <a:ln>
                <a:noFill/>
              </a:ln>
              <a:effectLst/>
            </a:endParaRPr>
          </a:p>
          <a:p>
            <a:pPr marL="742950" marR="0" lvl="1" indent="-285750" rtl="0" fontAlgn="base">
              <a:spcBef>
                <a:spcPct val="0"/>
              </a:spcBef>
              <a:spcAft>
                <a:spcPct val="0"/>
              </a:spcAft>
              <a:buClrTx/>
              <a:buSzTx/>
              <a:buFont typeface="Wingdings" panose="05000000000000000000" pitchFamily="2" charset="2"/>
              <a:buChar char="q"/>
              <a:tabLst/>
            </a:pPr>
            <a:r>
              <a:rPr kumimoji="0" lang="en-US" altLang="en-US" sz="1600" b="0" i="0" u="none" strike="noStrike" kern="1200" cap="none" normalizeH="0" baseline="0">
                <a:ln>
                  <a:noFill/>
                </a:ln>
                <a:effectLst/>
                <a:latin typeface="+mj-lt"/>
                <a:ea typeface="+mj-ea"/>
                <a:cs typeface="+mj-cs"/>
              </a:rPr>
              <a:t>Type </a:t>
            </a:r>
            <a:r>
              <a:rPr kumimoji="0" lang="en-US" altLang="en-US" sz="1600" b="1" i="0" u="none" strike="noStrike" kern="1200" cap="none" normalizeH="0" baseline="0">
                <a:ln>
                  <a:noFill/>
                </a:ln>
                <a:effectLst/>
                <a:latin typeface="+mj-lt"/>
                <a:ea typeface="+mj-ea"/>
                <a:cs typeface="+mj-cs"/>
              </a:rPr>
              <a:t>friends.example.com</a:t>
            </a:r>
            <a:r>
              <a:rPr kumimoji="0" lang="en-US" altLang="en-US" sz="1600" b="0" i="0" u="none" strike="noStrike" kern="1200" cap="none" normalizeH="0" baseline="0">
                <a:ln>
                  <a:noFill/>
                </a:ln>
                <a:effectLst/>
                <a:latin typeface="+mj-lt"/>
                <a:ea typeface="+mj-ea"/>
                <a:cs typeface="+mj-cs"/>
              </a:rPr>
              <a:t> into the URL field.</a:t>
            </a:r>
          </a:p>
          <a:p>
            <a:pPr marL="742950" marR="0" lvl="1" indent="-285750" rtl="0" fontAlgn="base">
              <a:spcBef>
                <a:spcPct val="0"/>
              </a:spcBef>
              <a:spcAft>
                <a:spcPct val="0"/>
              </a:spcAft>
              <a:buClrTx/>
              <a:buSzTx/>
              <a:buFont typeface="Wingdings" panose="05000000000000000000" pitchFamily="2" charset="2"/>
              <a:buChar char="q"/>
              <a:tabLst/>
            </a:pPr>
            <a:r>
              <a:rPr kumimoji="0" lang="en-US" altLang="en-US" sz="1600" b="0" i="0" u="none" strike="noStrike" kern="1200" cap="none" normalizeH="0" baseline="0">
                <a:ln>
                  <a:noFill/>
                </a:ln>
                <a:effectLst/>
                <a:latin typeface="+mj-lt"/>
                <a:ea typeface="+mj-ea"/>
                <a:cs typeface="+mj-cs"/>
              </a:rPr>
              <a:t>Press </a:t>
            </a:r>
            <a:r>
              <a:rPr kumimoji="0" lang="en-US" altLang="en-US" sz="1600" b="1" i="0" u="none" strike="noStrike" kern="1200" cap="none" normalizeH="0" baseline="0">
                <a:ln>
                  <a:noFill/>
                </a:ln>
                <a:effectLst/>
                <a:latin typeface="+mj-lt"/>
                <a:ea typeface="+mj-ea"/>
                <a:cs typeface="+mj-cs"/>
              </a:rPr>
              <a:t>Go</a:t>
            </a:r>
            <a:r>
              <a:rPr kumimoji="0" lang="en-US" altLang="en-US" sz="1600" b="0" i="0" u="none" strike="noStrike" kern="1200" cap="none" normalizeH="0" baseline="0">
                <a:ln>
                  <a:noFill/>
                </a:ln>
                <a:effectLst/>
                <a:latin typeface="+mj-lt"/>
                <a:ea typeface="+mj-ea"/>
                <a:cs typeface="+mj-cs"/>
              </a:rPr>
              <a:t> to visit the site.</a:t>
            </a:r>
            <a:br>
              <a:rPr kumimoji="0" lang="en-US" altLang="en-US" sz="1600" b="0" i="0" u="none" strike="noStrike" kern="1200" cap="none" normalizeH="0" baseline="0">
                <a:ln>
                  <a:noFill/>
                </a:ln>
                <a:effectLst/>
                <a:latin typeface="+mj-lt"/>
                <a:ea typeface="+mj-ea"/>
                <a:cs typeface="+mj-cs"/>
              </a:rPr>
            </a:br>
            <a:r>
              <a:rPr kumimoji="0" lang="en-US" altLang="en-US" sz="1600" b="0" i="0" u="none" strike="noStrike" kern="1200" cap="none" normalizeH="0" baseline="0">
                <a:ln>
                  <a:noFill/>
                </a:ln>
                <a:effectLst/>
                <a:latin typeface="+mj-lt"/>
                <a:ea typeface="+mj-ea"/>
                <a:cs typeface="+mj-cs"/>
              </a:rPr>
              <a:t>The URL was friends.example.com; it was taken to the malware server.</a:t>
            </a:r>
          </a:p>
          <a:p>
            <a:pPr marL="0" marR="0" lvl="0" indent="0" fontAlgn="base">
              <a:spcAft>
                <a:spcPct val="0"/>
              </a:spcAft>
              <a:buClrTx/>
              <a:buSzTx/>
              <a:tabLst/>
            </a:pPr>
            <a:endParaRPr kumimoji="0" lang="en-US" altLang="en-US" sz="1600" b="0" i="0" u="none" strike="noStrike" cap="none" normalizeH="0" baseline="0">
              <a:ln>
                <a:noFill/>
              </a:ln>
              <a:effectLst/>
            </a:endParaRPr>
          </a:p>
        </p:txBody>
      </p:sp>
      <p:pic>
        <p:nvPicPr>
          <p:cNvPr id="6" name="Content Placeholder 5" descr="A screenshot of a computer">
            <a:extLst>
              <a:ext uri="{FF2B5EF4-FFF2-40B4-BE49-F238E27FC236}">
                <a16:creationId xmlns:a16="http://schemas.microsoft.com/office/drawing/2014/main" id="{CB651BE0-E339-625B-68F2-39006BD69AAC}"/>
              </a:ext>
            </a:extLst>
          </p:cNvPr>
          <p:cNvPicPr>
            <a:picLocks noChangeAspect="1"/>
          </p:cNvPicPr>
          <p:nvPr/>
        </p:nvPicPr>
        <p:blipFill rotWithShape="1">
          <a:blip r:embed="rId2">
            <a:extLst>
              <a:ext uri="{28A0092B-C50C-407E-A947-70E740481C1C}">
                <a14:useLocalDpi xmlns:a14="http://schemas.microsoft.com/office/drawing/2010/main" val="0"/>
              </a:ext>
            </a:extLst>
          </a:blip>
          <a:srcRect l="2204" r="2" b="2"/>
          <a:stretch/>
        </p:blipFill>
        <p:spPr>
          <a:xfrm>
            <a:off x="5720360" y="676656"/>
            <a:ext cx="5530543" cy="551383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cxnSp>
        <p:nvCxnSpPr>
          <p:cNvPr id="9" name="Straight Arrow Connector 8">
            <a:extLst>
              <a:ext uri="{FF2B5EF4-FFF2-40B4-BE49-F238E27FC236}">
                <a16:creationId xmlns:a16="http://schemas.microsoft.com/office/drawing/2014/main" id="{95758537-E1A9-D799-1DF5-C8C9B4E586E4}"/>
              </a:ext>
            </a:extLst>
          </p:cNvPr>
          <p:cNvCxnSpPr/>
          <p:nvPr/>
        </p:nvCxnSpPr>
        <p:spPr>
          <a:xfrm flipH="1">
            <a:off x="7563981" y="1056490"/>
            <a:ext cx="1660278" cy="624902"/>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DAB736B-B75D-0951-943A-2100A4FCA174}"/>
              </a:ext>
            </a:extLst>
          </p:cNvPr>
          <p:cNvCxnSpPr>
            <a:cxnSpLocks/>
          </p:cNvCxnSpPr>
          <p:nvPr/>
        </p:nvCxnSpPr>
        <p:spPr>
          <a:xfrm flipH="1">
            <a:off x="9004320" y="1056490"/>
            <a:ext cx="219940" cy="1396839"/>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52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3F8780-89E8-8F08-BDDD-456875B564F3}"/>
              </a:ext>
            </a:extLst>
          </p:cNvPr>
          <p:cNvSpPr>
            <a:spLocks noGrp="1"/>
          </p:cNvSpPr>
          <p:nvPr>
            <p:ph type="title"/>
          </p:nvPr>
        </p:nvSpPr>
        <p:spPr/>
        <p:txBody>
          <a:bodyPr/>
          <a:lstStyle/>
          <a:p>
            <a:r>
              <a:rPr lang="en-US" altLang="en-US" b="1" dirty="0">
                <a:solidFill>
                  <a:srgbClr val="0D0D0D"/>
                </a:solidFill>
                <a:latin typeface="Söhne"/>
              </a:rPr>
              <a:t>Investigating the Source of the Attack</a:t>
            </a:r>
            <a:br>
              <a:rPr lang="en-US" altLang="en-US" dirty="0"/>
            </a:br>
            <a:endParaRPr lang="en-US" dirty="0"/>
          </a:p>
        </p:txBody>
      </p:sp>
      <p:pic>
        <p:nvPicPr>
          <p:cNvPr id="20" name="Content Placeholder 19" descr="A screenshot of a computer&#10;&#10;Description automatically generated">
            <a:extLst>
              <a:ext uri="{FF2B5EF4-FFF2-40B4-BE49-F238E27FC236}">
                <a16:creationId xmlns:a16="http://schemas.microsoft.com/office/drawing/2014/main" id="{A308DEBA-F08E-5146-1392-3265573B3F1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486400" y="1401739"/>
            <a:ext cx="6019800" cy="2446248"/>
          </a:xfrm>
        </p:spPr>
      </p:pic>
      <p:sp>
        <p:nvSpPr>
          <p:cNvPr id="8" name="Rectangle 1">
            <a:extLst>
              <a:ext uri="{FF2B5EF4-FFF2-40B4-BE49-F238E27FC236}">
                <a16:creationId xmlns:a16="http://schemas.microsoft.com/office/drawing/2014/main" id="{5450E447-778B-2F9F-EB1A-3816D55CA54A}"/>
              </a:ext>
            </a:extLst>
          </p:cNvPr>
          <p:cNvSpPr>
            <a:spLocks noGrp="1" noChangeArrowheads="1"/>
          </p:cNvSpPr>
          <p:nvPr>
            <p:ph sz="half" idx="2"/>
          </p:nvPr>
        </p:nvSpPr>
        <p:spPr bwMode="auto">
          <a:xfrm>
            <a:off x="525780" y="1362879"/>
            <a:ext cx="4853940" cy="492494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200" b="1" i="0" u="none" strike="noStrike" cap="none" normalizeH="0" baseline="0" dirty="0">
                <a:ln>
                  <a:noFill/>
                </a:ln>
                <a:solidFill>
                  <a:srgbClr val="0D0D0D"/>
                </a:solidFill>
                <a:effectLst/>
                <a:latin typeface="Söhne"/>
              </a:rPr>
              <a:t>Access IP Configuration</a:t>
            </a:r>
            <a:endParaRPr kumimoji="0" lang="en-US" altLang="en-US" sz="1200" b="0" i="0" u="none" strike="noStrike" cap="none" normalizeH="0" baseline="0" dirty="0">
              <a:ln>
                <a:noFill/>
              </a:ln>
              <a:solidFill>
                <a:srgbClr val="0D0D0D"/>
              </a:solidFill>
              <a:effectLst/>
              <a:latin typeface="Söhne"/>
            </a:endParaRP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Close the </a:t>
            </a:r>
            <a:r>
              <a:rPr kumimoji="0" lang="en-US" altLang="en-US" sz="1200" b="1" i="0" u="none" strike="noStrike" cap="none" normalizeH="0" baseline="0" dirty="0">
                <a:ln>
                  <a:noFill/>
                </a:ln>
                <a:solidFill>
                  <a:srgbClr val="0D0D0D"/>
                </a:solidFill>
                <a:effectLst/>
                <a:latin typeface="Söhne Mono"/>
              </a:rPr>
              <a:t>Web Browser</a:t>
            </a:r>
            <a:r>
              <a:rPr kumimoji="0" lang="en-US" altLang="en-US" sz="1200" b="0" i="0" u="none" strike="noStrike" cap="none" normalizeH="0" baseline="0" dirty="0">
                <a:ln>
                  <a:noFill/>
                </a:ln>
                <a:solidFill>
                  <a:srgbClr val="0D0D0D"/>
                </a:solidFill>
                <a:effectLst/>
                <a:latin typeface="Söhne"/>
              </a:rPr>
              <a:t>.</a:t>
            </a: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Click </a:t>
            </a:r>
            <a:r>
              <a:rPr kumimoji="0" lang="en-US" altLang="en-US" sz="1200" b="1" i="0" u="none" strike="noStrike" cap="none" normalizeH="0" baseline="0" dirty="0">
                <a:ln>
                  <a:noFill/>
                </a:ln>
                <a:solidFill>
                  <a:srgbClr val="0D0D0D"/>
                </a:solidFill>
                <a:effectLst/>
                <a:latin typeface="Söhne Mono"/>
              </a:rPr>
              <a:t>IP Configuration</a:t>
            </a:r>
            <a:r>
              <a:rPr kumimoji="0" lang="en-US" altLang="en-US" sz="1200" b="0" i="0" u="none" strike="noStrike" cap="none" normalizeH="0" baseline="0" dirty="0">
                <a:ln>
                  <a:noFill/>
                </a:ln>
                <a:solidFill>
                  <a:srgbClr val="0D0D0D"/>
                </a:solidFill>
                <a:effectLst/>
                <a:latin typeface="Söhne"/>
              </a:rPr>
              <a:t> for device settings.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200" b="1" i="0" u="none" strike="noStrike" cap="none" normalizeH="0" baseline="0" dirty="0">
                <a:ln>
                  <a:noFill/>
                </a:ln>
                <a:solidFill>
                  <a:srgbClr val="0D0D0D"/>
                </a:solidFill>
                <a:effectLst/>
                <a:latin typeface="Söhne"/>
              </a:rPr>
              <a:t>Review VPN Laptop Configuration</a:t>
            </a:r>
            <a:endParaRPr kumimoji="0" lang="en-US" altLang="en-US" sz="1200" b="0" i="0" u="none" strike="noStrike" cap="none" normalizeH="0" baseline="0" dirty="0">
              <a:ln>
                <a:noFill/>
              </a:ln>
              <a:solidFill>
                <a:srgbClr val="0D0D0D"/>
              </a:solidFill>
              <a:effectLst/>
              <a:latin typeface="Söhne"/>
            </a:endParaRP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In the Cafe, select </a:t>
            </a:r>
            <a:r>
              <a:rPr kumimoji="0" lang="en-US" altLang="en-US" sz="1200" b="1" i="0" u="none" strike="noStrike" cap="none" normalizeH="0" baseline="0" dirty="0">
                <a:ln>
                  <a:noFill/>
                </a:ln>
                <a:solidFill>
                  <a:srgbClr val="0D0D0D"/>
                </a:solidFill>
                <a:effectLst/>
                <a:latin typeface="Söhne Mono"/>
              </a:rPr>
              <a:t>VPN Laptop</a:t>
            </a:r>
            <a:r>
              <a:rPr kumimoji="0" lang="en-US" altLang="en-US" sz="1200" b="0" i="0" u="none" strike="noStrike" cap="none" normalizeH="0" baseline="0" dirty="0">
                <a:ln>
                  <a:noFill/>
                </a:ln>
                <a:solidFill>
                  <a:srgbClr val="0D0D0D"/>
                </a:solidFill>
                <a:effectLst/>
                <a:latin typeface="Söhne"/>
              </a:rPr>
              <a:t>.</a:t>
            </a: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Go to the </a:t>
            </a:r>
            <a:r>
              <a:rPr kumimoji="0" lang="en-US" altLang="en-US" sz="1200" b="1" i="0" u="none" strike="noStrike" cap="none" normalizeH="0" baseline="0" dirty="0">
                <a:ln>
                  <a:noFill/>
                </a:ln>
                <a:solidFill>
                  <a:srgbClr val="0D0D0D"/>
                </a:solidFill>
                <a:effectLst/>
                <a:latin typeface="Söhne Mono"/>
              </a:rPr>
              <a:t>Desktop</a:t>
            </a:r>
            <a:r>
              <a:rPr kumimoji="0" lang="en-US" altLang="en-US" sz="1200" b="0" i="0" u="none" strike="noStrike" cap="none" normalizeH="0" baseline="0" dirty="0">
                <a:ln>
                  <a:noFill/>
                </a:ln>
                <a:solidFill>
                  <a:srgbClr val="0D0D0D"/>
                </a:solidFill>
                <a:effectLst/>
                <a:latin typeface="Söhne"/>
              </a:rPr>
              <a:t> tab and open </a:t>
            </a:r>
            <a:r>
              <a:rPr kumimoji="0" lang="en-US" altLang="en-US" sz="1200" b="1" i="0" u="none" strike="noStrike" cap="none" normalizeH="0" baseline="0" dirty="0">
                <a:ln>
                  <a:noFill/>
                </a:ln>
                <a:solidFill>
                  <a:srgbClr val="0D0D0D"/>
                </a:solidFill>
                <a:effectLst/>
                <a:latin typeface="Söhne Mono"/>
              </a:rPr>
              <a:t>IP Configuration</a:t>
            </a:r>
            <a:r>
              <a:rPr kumimoji="0" lang="en-US" altLang="en-US" sz="1200" b="0" i="0" u="none" strike="noStrike" cap="none" normalizeH="0" baseline="0" dirty="0">
                <a:ln>
                  <a:noFill/>
                </a:ln>
                <a:solidFill>
                  <a:srgbClr val="0D0D0D"/>
                </a:solidFill>
                <a:effectLst/>
                <a:latin typeface="Söhne"/>
              </a:rPr>
              <a:t>.</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200" b="1" i="0" u="none" strike="noStrike" cap="none" normalizeH="0" baseline="0" dirty="0">
                <a:ln>
                  <a:noFill/>
                </a:ln>
                <a:solidFill>
                  <a:srgbClr val="0D0D0D"/>
                </a:solidFill>
                <a:effectLst/>
                <a:latin typeface="Söhne"/>
              </a:rPr>
              <a:t>Compare Configuration Settings</a:t>
            </a:r>
            <a:endParaRPr kumimoji="0" lang="en-US" altLang="en-US" sz="1200" b="0" i="0" u="none" strike="noStrike" cap="none" normalizeH="0" baseline="0" dirty="0">
              <a:ln>
                <a:noFill/>
              </a:ln>
              <a:solidFill>
                <a:srgbClr val="0D0D0D"/>
              </a:solidFill>
              <a:effectLst/>
              <a:latin typeface="Söhne"/>
            </a:endParaRP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Position the two </a:t>
            </a:r>
            <a:r>
              <a:rPr kumimoji="0" lang="en-US" altLang="en-US" sz="1200" b="1" i="0" u="none" strike="noStrike" cap="none" normalizeH="0" baseline="0" dirty="0">
                <a:ln>
                  <a:noFill/>
                </a:ln>
                <a:solidFill>
                  <a:srgbClr val="0D0D0D"/>
                </a:solidFill>
                <a:effectLst/>
                <a:latin typeface="Söhne Mono"/>
              </a:rPr>
              <a:t>IP Configuration</a:t>
            </a:r>
            <a:r>
              <a:rPr kumimoji="0" lang="en-US" altLang="en-US" sz="1200" b="0" i="0" u="none" strike="noStrike" cap="none" normalizeH="0" baseline="0" dirty="0">
                <a:ln>
                  <a:noFill/>
                </a:ln>
                <a:solidFill>
                  <a:srgbClr val="0D0D0D"/>
                </a:solidFill>
                <a:effectLst/>
                <a:latin typeface="Söhne"/>
              </a:rPr>
              <a:t> windows side by side.</a:t>
            </a: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Compare the configurations of both devices.</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200" b="1" i="0" u="none" strike="noStrike" cap="none" normalizeH="0" baseline="0" dirty="0">
                <a:ln>
                  <a:noFill/>
                </a:ln>
                <a:solidFill>
                  <a:srgbClr val="0D0D0D"/>
                </a:solidFill>
                <a:effectLst/>
                <a:latin typeface="Söhne"/>
              </a:rPr>
              <a:t>Examine the Hacker's Laptop</a:t>
            </a:r>
            <a:endParaRPr kumimoji="0" lang="en-US" altLang="en-US" sz="1200" b="0" i="0" u="none" strike="noStrike" cap="none" normalizeH="0" baseline="0" dirty="0">
              <a:ln>
                <a:noFill/>
              </a:ln>
              <a:solidFill>
                <a:srgbClr val="0D0D0D"/>
              </a:solidFill>
              <a:effectLst/>
              <a:latin typeface="Söhne"/>
            </a:endParaRP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Investigate the </a:t>
            </a:r>
            <a:r>
              <a:rPr kumimoji="0" lang="en-US" altLang="en-US" sz="1200" b="1" i="0" u="none" strike="noStrike" cap="none" normalizeH="0" baseline="0" dirty="0">
                <a:ln>
                  <a:noFill/>
                </a:ln>
                <a:solidFill>
                  <a:srgbClr val="0D0D0D"/>
                </a:solidFill>
                <a:effectLst/>
                <a:latin typeface="Söhne Mono"/>
              </a:rPr>
              <a:t>Cafe Hacker Laptop</a:t>
            </a:r>
            <a:r>
              <a:rPr kumimoji="0" lang="en-US" altLang="en-US" sz="1200" b="0" i="0" u="none" strike="noStrike" cap="none" normalizeH="0" baseline="0" dirty="0">
                <a:ln>
                  <a:noFill/>
                </a:ln>
                <a:solidFill>
                  <a:srgbClr val="0D0D0D"/>
                </a:solidFill>
                <a:effectLst/>
                <a:latin typeface="Söhne"/>
              </a:rPr>
              <a:t>.</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200" b="1" i="0" u="none" strike="noStrike" cap="none" normalizeH="0" baseline="0" dirty="0">
                <a:ln>
                  <a:noFill/>
                </a:ln>
                <a:solidFill>
                  <a:srgbClr val="0D0D0D"/>
                </a:solidFill>
                <a:effectLst/>
                <a:latin typeface="Söhne"/>
              </a:rPr>
              <a:t>Check DNS Services</a:t>
            </a:r>
            <a:endParaRPr kumimoji="0" lang="en-US" altLang="en-US" sz="1200" b="0" i="0" u="none" strike="noStrike" cap="none" normalizeH="0" baseline="0" dirty="0">
              <a:ln>
                <a:noFill/>
              </a:ln>
              <a:solidFill>
                <a:srgbClr val="0D0D0D"/>
              </a:solidFill>
              <a:effectLst/>
              <a:latin typeface="Söhne"/>
            </a:endParaRP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On the hacker’s laptop, select the </a:t>
            </a:r>
            <a:r>
              <a:rPr kumimoji="0" lang="en-US" altLang="en-US" sz="1200" b="1" i="0" u="none" strike="noStrike" cap="none" normalizeH="0" baseline="0" dirty="0">
                <a:ln>
                  <a:noFill/>
                </a:ln>
                <a:solidFill>
                  <a:srgbClr val="0D0D0D"/>
                </a:solidFill>
                <a:effectLst/>
                <a:latin typeface="Söhne Mono"/>
              </a:rPr>
              <a:t>Services</a:t>
            </a:r>
            <a:r>
              <a:rPr kumimoji="0" lang="en-US" altLang="en-US" sz="1200" b="0" i="0" u="none" strike="noStrike" cap="none" normalizeH="0" baseline="0" dirty="0">
                <a:ln>
                  <a:noFill/>
                </a:ln>
                <a:solidFill>
                  <a:srgbClr val="0D0D0D"/>
                </a:solidFill>
                <a:effectLst/>
                <a:latin typeface="Söhne"/>
              </a:rPr>
              <a:t> tab.</a:t>
            </a: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Navigate to </a:t>
            </a:r>
            <a:r>
              <a:rPr kumimoji="0" lang="en-US" altLang="en-US" sz="1200" b="1" i="0" u="none" strike="noStrike" cap="none" normalizeH="0" baseline="0" dirty="0">
                <a:ln>
                  <a:noFill/>
                </a:ln>
                <a:solidFill>
                  <a:srgbClr val="0D0D0D"/>
                </a:solidFill>
                <a:effectLst/>
                <a:latin typeface="Söhne Mono"/>
              </a:rPr>
              <a:t>DNS</a:t>
            </a:r>
            <a:r>
              <a:rPr kumimoji="0" lang="en-US" altLang="en-US" sz="1200" b="0" i="0" u="none" strike="noStrike" cap="none" normalizeH="0" baseline="0" dirty="0">
                <a:ln>
                  <a:noFill/>
                </a:ln>
                <a:solidFill>
                  <a:srgbClr val="0D0D0D"/>
                </a:solidFill>
                <a:effectLst/>
                <a:latin typeface="Söhne"/>
              </a:rPr>
              <a:t>.</a:t>
            </a: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Identify the </a:t>
            </a:r>
            <a:r>
              <a:rPr kumimoji="0" lang="en-US" altLang="en-US" sz="1200" b="1" i="0" u="none" strike="noStrike" cap="none" normalizeH="0" baseline="0" dirty="0">
                <a:ln>
                  <a:noFill/>
                </a:ln>
                <a:solidFill>
                  <a:srgbClr val="0D0D0D"/>
                </a:solidFill>
                <a:effectLst/>
                <a:latin typeface="Söhne Mono"/>
              </a:rPr>
              <a:t>Name</a:t>
            </a:r>
            <a:r>
              <a:rPr kumimoji="0" lang="en-US" altLang="en-US" sz="1200" b="0" i="0" u="none" strike="noStrike" cap="none" normalizeH="0" baseline="0" dirty="0">
                <a:ln>
                  <a:noFill/>
                </a:ln>
                <a:solidFill>
                  <a:srgbClr val="0D0D0D"/>
                </a:solidFill>
                <a:effectLst/>
                <a:latin typeface="Söhne"/>
              </a:rPr>
              <a:t> entry for </a:t>
            </a:r>
            <a:r>
              <a:rPr kumimoji="0" lang="en-US" altLang="en-US" sz="1200" b="1" i="0" u="none" strike="noStrike" cap="none" normalizeH="0" baseline="0" dirty="0">
                <a:ln>
                  <a:noFill/>
                </a:ln>
                <a:solidFill>
                  <a:srgbClr val="0D0D0D"/>
                </a:solidFill>
                <a:effectLst/>
                <a:latin typeface="Söhne Mono"/>
              </a:rPr>
              <a:t>friends.example.com</a:t>
            </a:r>
            <a:r>
              <a:rPr kumimoji="0" lang="en-US" altLang="en-US" sz="1200" b="0" i="0" u="none" strike="noStrike" cap="none" normalizeH="0" baseline="0" dirty="0">
                <a:ln>
                  <a:noFill/>
                </a:ln>
                <a:solidFill>
                  <a:srgbClr val="0D0D0D"/>
                </a:solidFill>
                <a:effectLst/>
                <a:latin typeface="Söhne"/>
              </a:rPr>
              <a:t>.</a:t>
            </a: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Confirm that its IP address matches </a:t>
            </a:r>
            <a:r>
              <a:rPr kumimoji="0" lang="en-US" altLang="en-US" sz="1200" b="1" i="0" u="none" strike="noStrike" cap="none" normalizeH="0" baseline="0" dirty="0">
                <a:ln>
                  <a:noFill/>
                </a:ln>
                <a:solidFill>
                  <a:srgbClr val="0D0D0D"/>
                </a:solidFill>
                <a:effectLst/>
                <a:latin typeface="Söhne Mono"/>
              </a:rPr>
              <a:t>pix.example.com</a:t>
            </a:r>
            <a:r>
              <a:rPr kumimoji="0" lang="en-US" altLang="en-US" sz="1200" b="0" i="0" u="none" strike="noStrike" cap="none" normalizeH="0" baseline="0" dirty="0">
                <a:ln>
                  <a:noFill/>
                </a:ln>
                <a:solidFill>
                  <a:srgbClr val="0D0D0D"/>
                </a:solidFill>
                <a:effectLst/>
                <a:latin typeface="Söhne"/>
              </a:rPr>
              <a:t> from the phishing attack.</a:t>
            </a: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en-US" altLang="en-US" sz="1200" b="1" i="0" u="none" strike="noStrike" cap="none" normalizeH="0" baseline="0" dirty="0">
                <a:ln>
                  <a:noFill/>
                </a:ln>
                <a:solidFill>
                  <a:srgbClr val="0D0D0D"/>
                </a:solidFill>
                <a:effectLst/>
                <a:latin typeface="Söhne"/>
              </a:rPr>
              <a:t>Review DHCP Services</a:t>
            </a:r>
            <a:endParaRPr kumimoji="0" lang="en-US" altLang="en-US" sz="1200" b="0" i="0" u="none" strike="noStrike" cap="none" normalizeH="0" baseline="0" dirty="0">
              <a:ln>
                <a:noFill/>
              </a:ln>
              <a:solidFill>
                <a:srgbClr val="0D0D0D"/>
              </a:solidFill>
              <a:effectLst/>
              <a:latin typeface="Söhne"/>
            </a:endParaRP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Still under </a:t>
            </a:r>
            <a:r>
              <a:rPr kumimoji="0" lang="en-US" altLang="en-US" sz="1200" b="1" i="0" u="none" strike="noStrike" cap="none" normalizeH="0" baseline="0" dirty="0">
                <a:ln>
                  <a:noFill/>
                </a:ln>
                <a:solidFill>
                  <a:srgbClr val="0D0D0D"/>
                </a:solidFill>
                <a:effectLst/>
                <a:latin typeface="Söhne Mono"/>
              </a:rPr>
              <a:t>Services</a:t>
            </a:r>
            <a:r>
              <a:rPr kumimoji="0" lang="en-US" altLang="en-US" sz="1200" b="0" i="0" u="none" strike="noStrike" cap="none" normalizeH="0" baseline="0" dirty="0">
                <a:ln>
                  <a:noFill/>
                </a:ln>
                <a:solidFill>
                  <a:srgbClr val="0D0D0D"/>
                </a:solidFill>
                <a:effectLst/>
                <a:latin typeface="Söhne"/>
              </a:rPr>
              <a:t>, select </a:t>
            </a:r>
            <a:r>
              <a:rPr kumimoji="0" lang="en-US" altLang="en-US" sz="1200" b="1" i="0" u="none" strike="noStrike" cap="none" normalizeH="0" baseline="0" dirty="0">
                <a:ln>
                  <a:noFill/>
                </a:ln>
                <a:solidFill>
                  <a:srgbClr val="0D0D0D"/>
                </a:solidFill>
                <a:effectLst/>
                <a:latin typeface="Söhne Mono"/>
              </a:rPr>
              <a:t>DHCP</a:t>
            </a:r>
            <a:r>
              <a:rPr kumimoji="0" lang="en-US" altLang="en-US" sz="1200" b="0" i="0" u="none" strike="noStrike" cap="none" normalizeH="0" baseline="0" dirty="0">
                <a:ln>
                  <a:noFill/>
                </a:ln>
                <a:solidFill>
                  <a:srgbClr val="0D0D0D"/>
                </a:solidFill>
                <a:effectLst/>
                <a:latin typeface="Söhne"/>
              </a:rPr>
              <a:t>.</a:t>
            </a: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1200" b="0" i="0" u="none" strike="noStrike" cap="none" normalizeH="0" baseline="0" dirty="0">
                <a:ln>
                  <a:noFill/>
                </a:ln>
                <a:solidFill>
                  <a:srgbClr val="0D0D0D"/>
                </a:solidFill>
                <a:effectLst/>
                <a:latin typeface="Söhne"/>
              </a:rPr>
              <a:t>Observe that the distributed DNS server address matches the one used by the Cafe Customer.</a:t>
            </a:r>
          </a:p>
          <a:p>
            <a:pPr marR="0" lvl="1"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en-US" altLang="en-US" sz="1400" b="1" dirty="0">
                <a:solidFill>
                  <a:srgbClr val="0D0D0D"/>
                </a:solidFill>
                <a:latin typeface="Söhne"/>
              </a:rPr>
              <a:t>Notice</a:t>
            </a:r>
            <a:r>
              <a:rPr lang="en-US" altLang="en-US" sz="1200" dirty="0">
                <a:solidFill>
                  <a:srgbClr val="0D0D0D"/>
                </a:solidFill>
                <a:latin typeface="Söhne"/>
              </a:rPr>
              <a:t>: the 192.168.10.199. Is it the same as the DNS server address configured on the Cafe Customer laptop.</a:t>
            </a:r>
            <a:endParaRPr kumimoji="0" lang="en-US" altLang="en-US" sz="1200" b="0" i="0" u="none" strike="noStrike" cap="none" normalizeH="0" baseline="0" dirty="0">
              <a:ln>
                <a:noFill/>
              </a:ln>
              <a:solidFill>
                <a:srgbClr val="0D0D0D"/>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 name="Picture 9" descr="A screenshot of a computer">
            <a:extLst>
              <a:ext uri="{FF2B5EF4-FFF2-40B4-BE49-F238E27FC236}">
                <a16:creationId xmlns:a16="http://schemas.microsoft.com/office/drawing/2014/main" id="{F73F6E23-645B-6410-A694-3502389F6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9260" y="3905827"/>
            <a:ext cx="6019800" cy="2693094"/>
          </a:xfrm>
          <a:prstGeom prst="rect">
            <a:avLst/>
          </a:prstGeom>
        </p:spPr>
      </p:pic>
      <p:cxnSp>
        <p:nvCxnSpPr>
          <p:cNvPr id="12" name="Straight Arrow Connector 11">
            <a:extLst>
              <a:ext uri="{FF2B5EF4-FFF2-40B4-BE49-F238E27FC236}">
                <a16:creationId xmlns:a16="http://schemas.microsoft.com/office/drawing/2014/main" id="{F650AAD6-468B-C511-979E-2ECB7DFF659B}"/>
              </a:ext>
            </a:extLst>
          </p:cNvPr>
          <p:cNvCxnSpPr/>
          <p:nvPr/>
        </p:nvCxnSpPr>
        <p:spPr>
          <a:xfrm flipH="1">
            <a:off x="10416540" y="5166360"/>
            <a:ext cx="502920" cy="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647C3B0-088A-B653-2CE9-CDE053CFB0A3}"/>
              </a:ext>
            </a:extLst>
          </p:cNvPr>
          <p:cNvCxnSpPr/>
          <p:nvPr/>
        </p:nvCxnSpPr>
        <p:spPr>
          <a:xfrm flipH="1" flipV="1">
            <a:off x="10408920" y="5356860"/>
            <a:ext cx="617220" cy="5334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547E307-ED64-838C-D198-54BA9D3E56B2}"/>
              </a:ext>
            </a:extLst>
          </p:cNvPr>
          <p:cNvCxnSpPr/>
          <p:nvPr/>
        </p:nvCxnSpPr>
        <p:spPr>
          <a:xfrm flipH="1" flipV="1">
            <a:off x="9829800" y="1828800"/>
            <a:ext cx="868680" cy="28194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D32628D-25A4-868B-8208-E7E0DCFC5D9B}"/>
              </a:ext>
            </a:extLst>
          </p:cNvPr>
          <p:cNvCxnSpPr/>
          <p:nvPr/>
        </p:nvCxnSpPr>
        <p:spPr>
          <a:xfrm>
            <a:off x="10698480" y="2110740"/>
            <a:ext cx="144780" cy="701040"/>
          </a:xfrm>
          <a:prstGeom prst="straightConnector1">
            <a:avLst/>
          </a:prstGeom>
          <a:ln>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598E9AA-895D-8621-726F-F2A5CA12A967}"/>
              </a:ext>
            </a:extLst>
          </p:cNvPr>
          <p:cNvCxnSpPr>
            <a:cxnSpLocks/>
          </p:cNvCxnSpPr>
          <p:nvPr/>
        </p:nvCxnSpPr>
        <p:spPr>
          <a:xfrm flipH="1">
            <a:off x="7292340" y="1828800"/>
            <a:ext cx="464820" cy="891540"/>
          </a:xfrm>
          <a:prstGeom prst="straightConnector1">
            <a:avLst/>
          </a:prstGeom>
          <a:ln>
            <a:solidFill>
              <a:srgbClr val="FF0000"/>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A6B5CEE-3D37-920C-E3F2-6C51747D073F}"/>
              </a:ext>
            </a:extLst>
          </p:cNvPr>
          <p:cNvCxnSpPr>
            <a:cxnSpLocks/>
          </p:cNvCxnSpPr>
          <p:nvPr/>
        </p:nvCxnSpPr>
        <p:spPr>
          <a:xfrm flipH="1" flipV="1">
            <a:off x="6377940" y="1767840"/>
            <a:ext cx="1379220" cy="75724"/>
          </a:xfrm>
          <a:prstGeom prst="straightConnector1">
            <a:avLst/>
          </a:prstGeom>
          <a:ln>
            <a:solidFill>
              <a:srgbClr val="FF0000"/>
            </a:solidFill>
            <a:prstDash val="dash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6593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719AC-DFAA-1377-4D52-1FC80BA8E30E}"/>
              </a:ext>
            </a:extLst>
          </p:cNvPr>
          <p:cNvSpPr>
            <a:spLocks noGrp="1"/>
          </p:cNvSpPr>
          <p:nvPr>
            <p:ph type="title"/>
          </p:nvPr>
        </p:nvSpPr>
        <p:spPr>
          <a:xfrm>
            <a:off x="6388118" y="467271"/>
            <a:ext cx="4798925" cy="2052522"/>
          </a:xfrm>
        </p:spPr>
        <p:txBody>
          <a:bodyPr vert="horz" lIns="91440" tIns="45720" rIns="91440" bIns="45720" rtlCol="0" anchor="b">
            <a:normAutofit/>
          </a:bodyPr>
          <a:lstStyle/>
          <a:p>
            <a:r>
              <a:rPr lang="en-US" sz="4300" dirty="0"/>
              <a:t> E</a:t>
            </a:r>
            <a:r>
              <a:rPr lang="en-US" sz="4300" b="0" i="0" dirty="0">
                <a:effectLst/>
              </a:rPr>
              <a:t>xecutive summary</a:t>
            </a:r>
            <a:endParaRPr lang="en-US" sz="4300" dirty="0"/>
          </a:p>
        </p:txBody>
      </p:sp>
      <p:pic>
        <p:nvPicPr>
          <p:cNvPr id="5" name="Content Placeholder 4" descr="A screenshot of a computer">
            <a:extLst>
              <a:ext uri="{FF2B5EF4-FFF2-40B4-BE49-F238E27FC236}">
                <a16:creationId xmlns:a16="http://schemas.microsoft.com/office/drawing/2014/main" id="{2611A22F-6B06-F2D3-A1A3-411186322391}"/>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8878" r="6123" b="2"/>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Content Placeholder 12">
            <a:extLst>
              <a:ext uri="{FF2B5EF4-FFF2-40B4-BE49-F238E27FC236}">
                <a16:creationId xmlns:a16="http://schemas.microsoft.com/office/drawing/2014/main" id="{610CC6AB-E4A2-2403-2CF2-5678BF5C70C9}"/>
              </a:ext>
            </a:extLst>
          </p:cNvPr>
          <p:cNvSpPr>
            <a:spLocks noGrp="1"/>
          </p:cNvSpPr>
          <p:nvPr>
            <p:ph sz="quarter" idx="4"/>
          </p:nvPr>
        </p:nvSpPr>
        <p:spPr>
          <a:xfrm>
            <a:off x="6330272" y="2346960"/>
            <a:ext cx="4798923" cy="4701540"/>
          </a:xfrm>
        </p:spPr>
        <p:txBody>
          <a:bodyPr vert="horz" lIns="91440" tIns="45720" rIns="91440" bIns="45720" rtlCol="0" anchor="t">
            <a:noAutofit/>
          </a:bodyPr>
          <a:lstStyle/>
          <a:p>
            <a:endParaRPr lang="en-US" sz="1400" dirty="0">
              <a:solidFill>
                <a:schemeClr val="tx1">
                  <a:alpha val="80000"/>
                </a:schemeClr>
              </a:solidFill>
            </a:endParaRPr>
          </a:p>
          <a:p>
            <a:pPr marL="0" indent="0">
              <a:buNone/>
            </a:pPr>
            <a:r>
              <a:rPr lang="en-US" sz="1400" dirty="0">
                <a:solidFill>
                  <a:schemeClr val="tx1">
                    <a:alpha val="80000"/>
                  </a:schemeClr>
                </a:solidFill>
              </a:rPr>
              <a:t>In this activity, we observed how vulnerabilities could be exploited through a sophisticated attack where the Cafe Customer, upon connecting to a rogue wireless network, was assigned an IP configuration by a DHCP server controlled by the attacker. This server misleadingly designated the hacker's laptop as the DNS server, which then rerouted traffic intended for the popular site friends.example.com to a malicious server with the IP address 10.6.0.250. Consequently, when attempting to access the site, the user was unknowingly directed to this server, resulting in ransomware installation on the Cafe Customer’s laptop and the encryption of the user's files. This scenario underscores the importance of recognizing and mitigating vulnerabilities proactively to prevent cyberattacks, highlighting the responsibility of network users and cybersecurity professionals to safeguard against such exploits.</a:t>
            </a:r>
          </a:p>
        </p:txBody>
      </p:sp>
    </p:spTree>
    <p:extLst>
      <p:ext uri="{BB962C8B-B14F-4D97-AF65-F5344CB8AC3E}">
        <p14:creationId xmlns:p14="http://schemas.microsoft.com/office/powerpoint/2010/main" val="799884"/>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772</TotalTime>
  <Words>1066</Words>
  <Application>Microsoft Office PowerPoint</Application>
  <PresentationFormat>Widescreen</PresentationFormat>
  <Paragraphs>126</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vt:lpstr>
      <vt:lpstr>Arial</vt:lpstr>
      <vt:lpstr>Calibri</vt:lpstr>
      <vt:lpstr>Calibri Light</vt:lpstr>
      <vt:lpstr>Söhne</vt:lpstr>
      <vt:lpstr>Söhne Mono</vt:lpstr>
      <vt:lpstr>Wingdings</vt:lpstr>
      <vt:lpstr>Office 2013 - 2022 Theme</vt:lpstr>
      <vt:lpstr>      Cisco Packet Tracer: Investigating Three Exploitable Vulnerabilities by Threat Actors</vt:lpstr>
      <vt:lpstr>Investigate a Threat Landscape</vt:lpstr>
      <vt:lpstr> Investigating a   Network Configuration Vulnerability</vt:lpstr>
      <vt:lpstr>Exploring  the Home network to identify the  vulnerability</vt:lpstr>
      <vt:lpstr>Identifying Vulnerabilities in Home Network Security .</vt:lpstr>
      <vt:lpstr> Investigating a Phishing Malware Vulnerability</vt:lpstr>
      <vt:lpstr>PowerPoint Presentation</vt:lpstr>
      <vt:lpstr> Investigating a Wireless Network and DNS Vulnerability</vt:lpstr>
      <vt:lpstr>Visiting Your Favorite Social Media Site  1. Exit the Wireless Application Close the PC Wireless application. 2. Open the Web Browser Click on the Web Browser icon. 3. Navigate to Social Media Type friends.example.com into the URL field. Press Go to visit the site. The URL was friends.example.com; it was taken to the malware server. </vt:lpstr>
      <vt:lpstr>Investigating the Source of the Attack </vt:lpstr>
      <vt:lpstr> Executive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Cisco Packet Tracer: Investigating Three Exploitable Vulnerabilities by Threat Actors</dc:title>
  <dc:creator>abdelilah asnabla</dc:creator>
  <cp:lastModifiedBy>Asnabla, Abdelilah</cp:lastModifiedBy>
  <cp:revision>2</cp:revision>
  <dcterms:created xsi:type="dcterms:W3CDTF">2024-02-19T16:51:04Z</dcterms:created>
  <dcterms:modified xsi:type="dcterms:W3CDTF">2024-02-20T05:43:54Z</dcterms:modified>
</cp:coreProperties>
</file>